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8"/>
  </p:notesMasterIdLst>
  <p:handoutMasterIdLst>
    <p:handoutMasterId r:id="rId39"/>
  </p:handoutMasterIdLst>
  <p:sldIdLst>
    <p:sldId id="604" r:id="rId2"/>
    <p:sldId id="605" r:id="rId3"/>
    <p:sldId id="718" r:id="rId4"/>
    <p:sldId id="644" r:id="rId5"/>
    <p:sldId id="647" r:id="rId6"/>
    <p:sldId id="678" r:id="rId7"/>
    <p:sldId id="677" r:id="rId8"/>
    <p:sldId id="691" r:id="rId9"/>
    <p:sldId id="679" r:id="rId10"/>
    <p:sldId id="716" r:id="rId11"/>
    <p:sldId id="676" r:id="rId12"/>
    <p:sldId id="683" r:id="rId13"/>
    <p:sldId id="684" r:id="rId14"/>
    <p:sldId id="685" r:id="rId15"/>
    <p:sldId id="689" r:id="rId16"/>
    <p:sldId id="669" r:id="rId17"/>
    <p:sldId id="686" r:id="rId18"/>
    <p:sldId id="688" r:id="rId19"/>
    <p:sldId id="719" r:id="rId20"/>
    <p:sldId id="693" r:id="rId21"/>
    <p:sldId id="722" r:id="rId22"/>
    <p:sldId id="674" r:id="rId23"/>
    <p:sldId id="690" r:id="rId24"/>
    <p:sldId id="720" r:id="rId25"/>
    <p:sldId id="721" r:id="rId26"/>
    <p:sldId id="697" r:id="rId27"/>
    <p:sldId id="698" r:id="rId28"/>
    <p:sldId id="699" r:id="rId29"/>
    <p:sldId id="700" r:id="rId30"/>
    <p:sldId id="701" r:id="rId31"/>
    <p:sldId id="702" r:id="rId32"/>
    <p:sldId id="703" r:id="rId33"/>
    <p:sldId id="705" r:id="rId34"/>
    <p:sldId id="714" r:id="rId35"/>
    <p:sldId id="715" r:id="rId36"/>
    <p:sldId id="675" r:id="rId37"/>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nessa Langer"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C81CE"/>
    <a:srgbClr val="230094"/>
    <a:srgbClr val="4579CB"/>
    <a:srgbClr val="4F81BE"/>
    <a:srgbClr val="3F6CAF"/>
    <a:srgbClr val="C3C823"/>
    <a:srgbClr val="3D9F33"/>
    <a:srgbClr val="6E9906"/>
    <a:srgbClr val="1C6030"/>
    <a:srgbClr val="B22AA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unkle Formatvorlage 2 - Akzent 3/Akz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AF606853-7671-496A-8E4F-DF71F8EC918B}" styleName="Dunkle Formatvorlage 1 - Akz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unkle Formatvorlage 1 - Akz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unkle Formatvorlage 1 - Akz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unkle Formatvorlage 1 - Akz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unkle Formatvorlage 1 - Akz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unkle Formatvorlage 1 - Akz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unkle Formatvorlag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ittlere Formatvorlage 3 - Akz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ittlere Formatvorlage 3 - Akz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Mittlere Formatvorlage 3 - Akz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ittlere Formatvorlage 3 - Akz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5"/>
    <p:restoredTop sz="88341" autoAdjust="0"/>
  </p:normalViewPr>
  <p:slideViewPr>
    <p:cSldViewPr snapToGrid="0" snapToObjects="1">
      <p:cViewPr>
        <p:scale>
          <a:sx n="112" d="100"/>
          <a:sy n="112" d="100"/>
        </p:scale>
        <p:origin x="-1992" y="-440"/>
      </p:cViewPr>
      <p:guideLst>
        <p:guide orient="horz" pos="1620"/>
        <p:guide pos="2880"/>
      </p:guideLst>
    </p:cSldViewPr>
  </p:slideViewPr>
  <p:notesTextViewPr>
    <p:cViewPr>
      <p:scale>
        <a:sx n="100" d="100"/>
        <a:sy n="100" d="100"/>
      </p:scale>
      <p:origin x="0" y="0"/>
    </p:cViewPr>
  </p:notesTextViewPr>
  <p:notesViewPr>
    <p:cSldViewPr snapToGrid="0" snapToObjects="1">
      <p:cViewPr varScale="1">
        <p:scale>
          <a:sx n="75" d="100"/>
          <a:sy n="75" d="100"/>
        </p:scale>
        <p:origin x="-372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commentAuthors" Target="commentAuthors.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F2491C8-57D5-9A4B-A7B3-0D86098198E3}" type="datetimeFigureOut">
              <a:rPr lang="fr-FR" smtClean="0"/>
              <a:t>20/01/21</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9B9FE5-2A82-0740-852A-1581D3323873}" type="slidenum">
              <a:rPr lang="fr-FR" smtClean="0"/>
              <a:t>‹#›</a:t>
            </a:fld>
            <a:endParaRPr lang="fr-FR"/>
          </a:p>
        </p:txBody>
      </p:sp>
    </p:spTree>
    <p:extLst>
      <p:ext uri="{BB962C8B-B14F-4D97-AF65-F5344CB8AC3E}">
        <p14:creationId xmlns:p14="http://schemas.microsoft.com/office/powerpoint/2010/main" val="8279190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B93CDD-9FB8-4F40-B4DC-21790105037D}" type="datetimeFigureOut">
              <a:rPr lang="de-DE" smtClean="0"/>
              <a:t>20/01/21</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A9C6AE-E85D-EE47-9B16-AC9C09C25BED}" type="slidenum">
              <a:rPr lang="de-DE" smtClean="0"/>
              <a:t>‹#›</a:t>
            </a:fld>
            <a:endParaRPr lang="de-DE"/>
          </a:p>
        </p:txBody>
      </p:sp>
    </p:spTree>
    <p:extLst>
      <p:ext uri="{BB962C8B-B14F-4D97-AF65-F5344CB8AC3E}">
        <p14:creationId xmlns:p14="http://schemas.microsoft.com/office/powerpoint/2010/main" val="224490451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Aktualisierung</a:t>
            </a:r>
            <a:r>
              <a:rPr lang="de-DE" baseline="0" dirty="0" smtClean="0"/>
              <a:t> 15. November 2020</a:t>
            </a:r>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200" b="1" kern="1200" dirty="0" err="1" smtClean="0">
                <a:solidFill>
                  <a:schemeClr val="tx1"/>
                </a:solidFill>
                <a:effectLst/>
                <a:latin typeface="+mn-lt"/>
                <a:ea typeface="+mn-ea"/>
                <a:cs typeface="+mn-cs"/>
              </a:rPr>
              <a:t>Entrepreneurial</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income</a:t>
            </a:r>
            <a:r>
              <a:rPr lang="de-DE" sz="1200" b="1" kern="1200" dirty="0" smtClean="0">
                <a:solidFill>
                  <a:schemeClr val="tx1"/>
                </a:solidFill>
                <a:effectLst/>
                <a:latin typeface="+mn-lt"/>
                <a:ea typeface="+mn-ea"/>
                <a:cs typeface="+mn-cs"/>
              </a:rPr>
              <a:t> per </a:t>
            </a:r>
            <a:r>
              <a:rPr lang="de-DE" sz="1200" b="1" kern="1200" dirty="0" err="1" smtClean="0">
                <a:solidFill>
                  <a:schemeClr val="tx1"/>
                </a:solidFill>
                <a:effectLst/>
                <a:latin typeface="+mn-lt"/>
                <a:ea typeface="+mn-ea"/>
                <a:cs typeface="+mn-cs"/>
              </a:rPr>
              <a:t>family</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work</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unit</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compared</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to</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average</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wages</a:t>
            </a:r>
            <a:r>
              <a:rPr lang="de-DE" sz="1200" b="1" kern="1200" dirty="0" smtClean="0">
                <a:solidFill>
                  <a:schemeClr val="tx1"/>
                </a:solidFill>
                <a:effectLst/>
                <a:latin typeface="+mn-lt"/>
                <a:ea typeface="+mn-ea"/>
                <a:cs typeface="+mn-cs"/>
              </a:rPr>
              <a:t> in </a:t>
            </a:r>
            <a:r>
              <a:rPr lang="de-DE" sz="1200" b="1" kern="1200" dirty="0" err="1" smtClean="0">
                <a:solidFill>
                  <a:schemeClr val="tx1"/>
                </a:solidFill>
                <a:effectLst/>
                <a:latin typeface="+mn-lt"/>
                <a:ea typeface="+mn-ea"/>
                <a:cs typeface="+mn-cs"/>
              </a:rPr>
              <a:t>the</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economy</a:t>
            </a:r>
            <a:r>
              <a:rPr lang="de-DE" sz="1200" b="1" kern="1200" dirty="0" smtClean="0">
                <a:solidFill>
                  <a:schemeClr val="tx1"/>
                </a:solidFill>
                <a:effectLst/>
                <a:latin typeface="+mn-lt"/>
                <a:ea typeface="+mn-ea"/>
                <a:cs typeface="+mn-cs"/>
              </a:rPr>
              <a:t>, EU-28 </a:t>
            </a:r>
          </a:p>
          <a:p>
            <a:pPr marL="0" marR="0" indent="0" algn="l" defTabSz="457200" rtl="0" eaLnBrk="1" fontAlgn="auto" latinLnBrk="0" hangingPunct="1">
              <a:lnSpc>
                <a:spcPct val="100000"/>
              </a:lnSpc>
              <a:spcBef>
                <a:spcPts val="0"/>
              </a:spcBef>
              <a:spcAft>
                <a:spcPts val="0"/>
              </a:spcAft>
              <a:buClrTx/>
              <a:buSzTx/>
              <a:buFontTx/>
              <a:buNone/>
              <a:tabLst/>
              <a:defRPr/>
            </a:pPr>
            <a:r>
              <a:rPr lang="de-DE" sz="1200" b="1" kern="1200" dirty="0" smtClean="0">
                <a:solidFill>
                  <a:schemeClr val="tx1"/>
                </a:solidFill>
                <a:effectLst/>
                <a:latin typeface="+mn-lt"/>
                <a:ea typeface="+mn-ea"/>
                <a:cs typeface="+mn-cs"/>
              </a:rPr>
              <a:t>= Unternehmenseinkommen je </a:t>
            </a:r>
            <a:r>
              <a:rPr lang="de-DE" sz="1200" b="1" kern="1200" dirty="0" err="1" smtClean="0">
                <a:solidFill>
                  <a:schemeClr val="tx1"/>
                </a:solidFill>
                <a:effectLst/>
                <a:latin typeface="+mn-lt"/>
                <a:ea typeface="+mn-ea"/>
                <a:cs typeface="+mn-cs"/>
              </a:rPr>
              <a:t>family</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work</a:t>
            </a:r>
            <a:r>
              <a:rPr lang="de-DE" sz="1200" b="1"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unit</a:t>
            </a:r>
            <a:r>
              <a:rPr lang="de-DE" sz="1200" b="1" kern="1200" dirty="0" smtClean="0">
                <a:solidFill>
                  <a:schemeClr val="tx1"/>
                </a:solidFill>
                <a:effectLst/>
                <a:latin typeface="+mn-lt"/>
                <a:ea typeface="+mn-ea"/>
                <a:cs typeface="+mn-cs"/>
              </a:rPr>
              <a:t> (1 Person Vollzeit/ Jahr)</a:t>
            </a:r>
          </a:p>
          <a:p>
            <a:pPr marL="0" marR="0" indent="0" algn="l" defTabSz="457200" rtl="0" eaLnBrk="1" fontAlgn="auto" latinLnBrk="0" hangingPunct="1">
              <a:lnSpc>
                <a:spcPct val="100000"/>
              </a:lnSpc>
              <a:spcBef>
                <a:spcPts val="0"/>
              </a:spcBef>
              <a:spcAft>
                <a:spcPts val="0"/>
              </a:spcAft>
              <a:buClrTx/>
              <a:buSzTx/>
              <a:buFontTx/>
              <a:buNone/>
              <a:tabLst/>
              <a:defRPr/>
            </a:pPr>
            <a:r>
              <a:rPr lang="de-DE" sz="1200" b="1" kern="1200" dirty="0" smtClean="0">
                <a:solidFill>
                  <a:schemeClr val="tx1"/>
                </a:solidFill>
                <a:effectLst/>
                <a:latin typeface="+mn-lt"/>
                <a:ea typeface="+mn-ea"/>
                <a:cs typeface="+mn-cs"/>
              </a:rPr>
              <a:t>Und hier sind sogar schon Direktzahlungen mit eingerechnet.</a:t>
            </a:r>
            <a:endParaRPr lang="de-DE" dirty="0" smtClean="0"/>
          </a:p>
          <a:p>
            <a:endParaRPr lang="de-DE" dirty="0"/>
          </a:p>
        </p:txBody>
      </p:sp>
      <p:sp>
        <p:nvSpPr>
          <p:cNvPr id="4" name="Foliennummernplatzhalter 3"/>
          <p:cNvSpPr>
            <a:spLocks noGrp="1"/>
          </p:cNvSpPr>
          <p:nvPr>
            <p:ph type="sldNum" sz="quarter" idx="10"/>
          </p:nvPr>
        </p:nvSpPr>
        <p:spPr/>
        <p:txBody>
          <a:bodyPr/>
          <a:lstStyle/>
          <a:p>
            <a:fld id="{09A9C6AE-E85D-EE47-9B16-AC9C09C25BED}" type="slidenum">
              <a:rPr lang="de-DE" smtClean="0"/>
              <a:t>17</a:t>
            </a:fld>
            <a:endParaRPr lang="de-DE"/>
          </a:p>
        </p:txBody>
      </p:sp>
    </p:spTree>
    <p:extLst>
      <p:ext uri="{BB962C8B-B14F-4D97-AF65-F5344CB8AC3E}">
        <p14:creationId xmlns:p14="http://schemas.microsoft.com/office/powerpoint/2010/main" val="100809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smtClean="0"/>
              <a:t>Aktualisierung</a:t>
            </a:r>
            <a:r>
              <a:rPr lang="de-DE" baseline="0" dirty="0" smtClean="0"/>
              <a:t> 15. November.</a:t>
            </a:r>
          </a:p>
          <a:p>
            <a:pPr marL="0" marR="0" indent="0" algn="l" defTabSz="457200" rtl="0" eaLnBrk="1" fontAlgn="auto" latinLnBrk="0" hangingPunct="1">
              <a:lnSpc>
                <a:spcPct val="100000"/>
              </a:lnSpc>
              <a:spcBef>
                <a:spcPts val="0"/>
              </a:spcBef>
              <a:spcAft>
                <a:spcPts val="0"/>
              </a:spcAft>
              <a:buClrTx/>
              <a:buSzTx/>
              <a:buFontTx/>
              <a:buNone/>
              <a:tabLst/>
              <a:defRPr/>
            </a:pPr>
            <a:r>
              <a:rPr lang="de-DE" sz="1200" i="1" dirty="0" smtClean="0"/>
              <a:t>Im Fünfjahresdurchschnitt von 2014/15 bis 2018/19 haben die BiomilcherzeugerInnen insgesamt 60,11 Cent über die von den Molkereien gezahlten Milchpreise und über die für die Milcherzeugung relevanten Beihilfen eingenommen. Für Betriebsmittel und allgemeine Betriebskosten haben sie durchschnittlich 51,70 Cent ausgegeben. Die </a:t>
            </a:r>
            <a:r>
              <a:rPr lang="de-DE" sz="1200" b="1" i="1" dirty="0" smtClean="0"/>
              <a:t>verbleibenden Einkünfte </a:t>
            </a:r>
            <a:r>
              <a:rPr lang="de-DE" sz="1200" i="1" dirty="0" smtClean="0"/>
              <a:t>lagen also bei </a:t>
            </a:r>
            <a:r>
              <a:rPr lang="de-DE" sz="1200" b="1" i="1" dirty="0" smtClean="0"/>
              <a:t>8,41 Cent pro Kilogramm Biomilch</a:t>
            </a:r>
            <a:r>
              <a:rPr lang="de-DE" sz="1200" i="1" dirty="0" smtClean="0"/>
              <a:t>. Das entspricht einem </a:t>
            </a:r>
            <a:r>
              <a:rPr lang="de-DE" sz="1200" b="1" i="1" dirty="0" smtClean="0"/>
              <a:t>Stundenlohn von 7,62 Euro </a:t>
            </a:r>
            <a:r>
              <a:rPr lang="de-DE" sz="1200" i="1" dirty="0" smtClean="0"/>
              <a:t>und liegt demnach </a:t>
            </a:r>
            <a:r>
              <a:rPr lang="de-DE" sz="1200" b="1" i="1" dirty="0" smtClean="0"/>
              <a:t>unter Mindestlohnniveau</a:t>
            </a:r>
            <a:r>
              <a:rPr lang="de-DE" sz="1200" i="1" dirty="0" smtClean="0"/>
              <a:t>. Es handelt sich hier um gerade einmal rund 33 Prozent des in der Kostenberechnung festgelegten durchschnittlichen Einkommensansatzes nach Tarifstandards. Der ermittelte Einkommensansatz basiert auf einem Stundenlohn von 23,02 Euro. Nach der Kostenprognose für 2019/20 läge der Stundenlohn in diesem Jahr sogar nur bei rund sieben Euro pro Stunde</a:t>
            </a:r>
            <a:r>
              <a:rPr lang="de-DE" sz="1400" i="1" dirty="0" smtClean="0"/>
              <a:t>.</a:t>
            </a:r>
          </a:p>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baseline="0" dirty="0" smtClean="0"/>
          </a:p>
        </p:txBody>
      </p:sp>
      <p:sp>
        <p:nvSpPr>
          <p:cNvPr id="4" name="Foliennummernplatzhalter 3"/>
          <p:cNvSpPr>
            <a:spLocks noGrp="1"/>
          </p:cNvSpPr>
          <p:nvPr>
            <p:ph type="sldNum" sz="quarter" idx="10"/>
          </p:nvPr>
        </p:nvSpPr>
        <p:spPr/>
        <p:txBody>
          <a:bodyPr/>
          <a:lstStyle/>
          <a:p>
            <a:fld id="{09A9C6AE-E85D-EE47-9B16-AC9C09C25BED}" type="slidenum">
              <a:rPr lang="de-DE" smtClean="0"/>
              <a:t>21</a:t>
            </a:fld>
            <a:endParaRPr lang="de-DE"/>
          </a:p>
        </p:txBody>
      </p:sp>
    </p:spTree>
    <p:extLst>
      <p:ext uri="{BB962C8B-B14F-4D97-AF65-F5344CB8AC3E}">
        <p14:creationId xmlns:p14="http://schemas.microsoft.com/office/powerpoint/2010/main" val="100809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09A9C6AE-E85D-EE47-9B16-AC9C09C25BED}" type="slidenum">
              <a:rPr lang="de-DE" smtClean="0"/>
              <a:t>22</a:t>
            </a:fld>
            <a:endParaRPr lang="de-DE"/>
          </a:p>
        </p:txBody>
      </p:sp>
    </p:spTree>
    <p:extLst>
      <p:ext uri="{BB962C8B-B14F-4D97-AF65-F5344CB8AC3E}">
        <p14:creationId xmlns:p14="http://schemas.microsoft.com/office/powerpoint/2010/main" val="100809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Text Box 1"/>
          <p:cNvSpPr>
            <a:spLocks noGrp="1" noRot="1" noChangeAspect="1" noChangeArrowheads="1" noTextEdit="1"/>
          </p:cNvSpPr>
          <p:nvPr>
            <p:ph type="sldImg"/>
          </p:nvPr>
        </p:nvSpPr>
        <p:spPr>
          <a:xfrm>
            <a:off x="381000" y="695325"/>
            <a:ext cx="6096000" cy="3429000"/>
          </a:xfrm>
          <a:solidFill>
            <a:srgbClr val="FFFFFF"/>
          </a:solidFill>
          <a:ln>
            <a:solidFill>
              <a:srgbClr val="000000"/>
            </a:solidFill>
            <a:miter lim="800000"/>
            <a:headEnd/>
            <a:tailEnd/>
          </a:ln>
        </p:spPr>
      </p:sp>
      <p:sp>
        <p:nvSpPr>
          <p:cNvPr id="15363" name="Text Box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ma14="http://schemas.microsoft.com/office/mac/drawingml/2011/main" val="1"/>
            </a:ext>
          </a:extLst>
        </p:spPr>
        <p:txBody>
          <a:bodyPr wrap="none" anchor="ctr"/>
          <a:lstStyle/>
          <a:p>
            <a:endParaRPr lang="de-DE">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73010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922911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10"/>
          </p:nvPr>
        </p:nvSpPr>
        <p:spPr/>
        <p:txBody>
          <a:bodyPr/>
          <a:lstStyle/>
          <a:p>
            <a:fld id="{09A9C6AE-E85D-EE47-9B16-AC9C09C25BED}" type="slidenum">
              <a:rPr lang="de-DE" smtClean="0"/>
              <a:t>9</a:t>
            </a:fld>
            <a:endParaRPr lang="de-DE"/>
          </a:p>
        </p:txBody>
      </p:sp>
    </p:spTree>
    <p:extLst>
      <p:ext uri="{BB962C8B-B14F-4D97-AF65-F5344CB8AC3E}">
        <p14:creationId xmlns:p14="http://schemas.microsoft.com/office/powerpoint/2010/main" val="1891604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endParaRPr lang="fr-FR" b="1" dirty="0"/>
          </a:p>
        </p:txBody>
      </p:sp>
      <p:sp>
        <p:nvSpPr>
          <p:cNvPr id="4" name="Espace réservé du numéro de diapositive 3"/>
          <p:cNvSpPr>
            <a:spLocks noGrp="1"/>
          </p:cNvSpPr>
          <p:nvPr>
            <p:ph type="sldNum" sz="quarter" idx="10"/>
          </p:nvPr>
        </p:nvSpPr>
        <p:spPr/>
        <p:txBody>
          <a:bodyPr/>
          <a:lstStyle/>
          <a:p>
            <a:fld id="{09A9C6AE-E85D-EE47-9B16-AC9C09C25BED}" type="slidenum">
              <a:rPr lang="de-DE" smtClean="0"/>
              <a:t>10</a:t>
            </a:fld>
            <a:endParaRPr lang="de-DE"/>
          </a:p>
        </p:txBody>
      </p:sp>
    </p:spTree>
    <p:extLst>
      <p:ext uri="{BB962C8B-B14F-4D97-AF65-F5344CB8AC3E}">
        <p14:creationId xmlns:p14="http://schemas.microsoft.com/office/powerpoint/2010/main" val="1891604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19"/>
            <a:ext cx="7772400" cy="1102519"/>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Master-Untertitelformat bearbeiten</a:t>
            </a:r>
            <a:endParaRPr lang="de-DE"/>
          </a:p>
        </p:txBody>
      </p:sp>
      <p:sp>
        <p:nvSpPr>
          <p:cNvPr id="4" name="Datumsplatzhalter 3"/>
          <p:cNvSpPr>
            <a:spLocks noGrp="1"/>
          </p:cNvSpPr>
          <p:nvPr>
            <p:ph type="dt" sz="half" idx="10"/>
          </p:nvPr>
        </p:nvSpPr>
        <p:spPr/>
        <p:txBody>
          <a:bodyPr/>
          <a:lstStyle/>
          <a:p>
            <a:fld id="{3C507C3D-3FB0-E04C-95E1-454142210D41}" type="datetime4">
              <a:rPr lang="fr-FR" smtClean="0"/>
              <a:t>janvier 20, 2021</a:t>
            </a:fld>
            <a:endParaRPr lang="de-DE"/>
          </a:p>
        </p:txBody>
      </p:sp>
      <p:sp>
        <p:nvSpPr>
          <p:cNvPr id="5" name="Fußzeilenplatzhalter 4"/>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1950757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FED3658B-7FD5-324D-A7D7-7FF1CA27DAFD}" type="datetime4">
              <a:rPr lang="fr-FR" smtClean="0"/>
              <a:t>janvier 20, 2021</a:t>
            </a:fld>
            <a:endParaRPr lang="de-DE"/>
          </a:p>
        </p:txBody>
      </p:sp>
      <p:sp>
        <p:nvSpPr>
          <p:cNvPr id="5" name="Fußzeilenplatzhalter 4"/>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166534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9423535E-36BE-9946-B851-B0DA61228E57}" type="datetime4">
              <a:rPr lang="fr-FR" smtClean="0"/>
              <a:t>janvier 20, 2021</a:t>
            </a:fld>
            <a:endParaRPr lang="de-DE"/>
          </a:p>
        </p:txBody>
      </p:sp>
      <p:sp>
        <p:nvSpPr>
          <p:cNvPr id="5" name="Fußzeilenplatzhalter 4"/>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2055274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DC1BF9F-95BD-B04E-A69D-F5F49B805A7F}" type="datetime4">
              <a:rPr lang="fr-FR" smtClean="0"/>
              <a:t>janvier 20, 2021</a:t>
            </a:fld>
            <a:endParaRPr lang="de-DE"/>
          </a:p>
        </p:txBody>
      </p:sp>
      <p:sp>
        <p:nvSpPr>
          <p:cNvPr id="5" name="Fußzeilenplatzhalter 4"/>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322020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Mastertextformat bearbeiten</a:t>
            </a:r>
          </a:p>
        </p:txBody>
      </p:sp>
      <p:sp>
        <p:nvSpPr>
          <p:cNvPr id="4" name="Datumsplatzhalter 3"/>
          <p:cNvSpPr>
            <a:spLocks noGrp="1"/>
          </p:cNvSpPr>
          <p:nvPr>
            <p:ph type="dt" sz="half" idx="10"/>
          </p:nvPr>
        </p:nvSpPr>
        <p:spPr/>
        <p:txBody>
          <a:bodyPr/>
          <a:lstStyle/>
          <a:p>
            <a:fld id="{2BB4429C-B299-5749-A524-C278ED93B5A9}" type="datetime4">
              <a:rPr lang="fr-FR" smtClean="0"/>
              <a:t>janvier 20, 2021</a:t>
            </a:fld>
            <a:endParaRPr lang="de-DE"/>
          </a:p>
        </p:txBody>
      </p:sp>
      <p:sp>
        <p:nvSpPr>
          <p:cNvPr id="5" name="Fußzeilenplatzhalter 4"/>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2743467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F907836A-4B34-3D42-B64A-2E4831E1958D}" type="datetime4">
              <a:rPr lang="fr-FR" smtClean="0"/>
              <a:t>janvier 20, 2021</a:t>
            </a:fld>
            <a:endParaRPr lang="de-DE"/>
          </a:p>
        </p:txBody>
      </p:sp>
      <p:sp>
        <p:nvSpPr>
          <p:cNvPr id="6" name="Fußzeilenplatzhalter 5"/>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3541621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496C68D9-29E5-1E44-A501-3B016D17F224}" type="datetime4">
              <a:rPr lang="fr-FR" smtClean="0"/>
              <a:t>janvier 20, 2021</a:t>
            </a:fld>
            <a:endParaRPr lang="de-DE"/>
          </a:p>
        </p:txBody>
      </p:sp>
      <p:sp>
        <p:nvSpPr>
          <p:cNvPr id="8" name="Fußzeilenplatzhalter 7"/>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3938564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Datumsplatzhalter 2"/>
          <p:cNvSpPr>
            <a:spLocks noGrp="1"/>
          </p:cNvSpPr>
          <p:nvPr>
            <p:ph type="dt" sz="half" idx="10"/>
          </p:nvPr>
        </p:nvSpPr>
        <p:spPr/>
        <p:txBody>
          <a:bodyPr/>
          <a:lstStyle/>
          <a:p>
            <a:fld id="{84DADED1-1372-4F48-9352-85E03ECF35AE}" type="datetime4">
              <a:rPr lang="fr-FR" smtClean="0"/>
              <a:t>janvier 20, 2021</a:t>
            </a:fld>
            <a:endParaRPr lang="de-DE"/>
          </a:p>
        </p:txBody>
      </p:sp>
      <p:sp>
        <p:nvSpPr>
          <p:cNvPr id="4" name="Fußzeilenplatzhalter 3"/>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2677817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D7643F1-2703-FF4A-8043-595BC66FF316}" type="datetime4">
              <a:rPr lang="fr-FR" smtClean="0"/>
              <a:t>janvier 20, 2021</a:t>
            </a:fld>
            <a:endParaRPr lang="de-DE"/>
          </a:p>
        </p:txBody>
      </p:sp>
      <p:sp>
        <p:nvSpPr>
          <p:cNvPr id="3" name="Fußzeilenplatzhalter 2"/>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1388792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1" y="204787"/>
            <a:ext cx="3008313" cy="871538"/>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4"/>
          <p:cNvSpPr>
            <a:spLocks noGrp="1"/>
          </p:cNvSpPr>
          <p:nvPr>
            <p:ph type="dt" sz="half" idx="10"/>
          </p:nvPr>
        </p:nvSpPr>
        <p:spPr/>
        <p:txBody>
          <a:bodyPr/>
          <a:lstStyle/>
          <a:p>
            <a:fld id="{27224E55-42EA-8140-A22A-1794E67F368F}" type="datetime4">
              <a:rPr lang="fr-FR" smtClean="0"/>
              <a:t>janvier 20, 2021</a:t>
            </a:fld>
            <a:endParaRPr lang="de-DE"/>
          </a:p>
        </p:txBody>
      </p:sp>
      <p:sp>
        <p:nvSpPr>
          <p:cNvPr id="6" name="Fußzeilenplatzhalter 5"/>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2451858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0"/>
            <a:ext cx="5486400" cy="425054"/>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Datumsplatzhalter 4"/>
          <p:cNvSpPr>
            <a:spLocks noGrp="1"/>
          </p:cNvSpPr>
          <p:nvPr>
            <p:ph type="dt" sz="half" idx="10"/>
          </p:nvPr>
        </p:nvSpPr>
        <p:spPr/>
        <p:txBody>
          <a:bodyPr/>
          <a:lstStyle/>
          <a:p>
            <a:fld id="{679E54CF-2141-0F41-AD96-D5BC2A4384DD}" type="datetime4">
              <a:rPr lang="fr-FR" smtClean="0"/>
              <a:t>janvier 20, 2021</a:t>
            </a:fld>
            <a:endParaRPr lang="de-DE"/>
          </a:p>
        </p:txBody>
      </p:sp>
      <p:sp>
        <p:nvSpPr>
          <p:cNvPr id="6" name="Fußzeilenplatzhalter 5"/>
          <p:cNvSpPr>
            <a:spLocks noGrp="1"/>
          </p:cNvSpPr>
          <p:nvPr>
            <p:ph type="ftr" sz="quarter" idx="11"/>
          </p:nvPr>
        </p:nvSpPr>
        <p:spPr/>
        <p:txBody>
          <a:bodyPr/>
          <a:lstStyle/>
          <a:p>
            <a:r>
              <a:rPr lang="de-DE" smtClean="0"/>
              <a:t>Mittwochs im MULEWF, Rheinland -Pfalz</a:t>
            </a:r>
            <a:endParaRPr lang="de-DE"/>
          </a:p>
        </p:txBody>
      </p:sp>
    </p:spTree>
    <p:extLst>
      <p:ext uri="{BB962C8B-B14F-4D97-AF65-F5344CB8AC3E}">
        <p14:creationId xmlns:p14="http://schemas.microsoft.com/office/powerpoint/2010/main" val="411419029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de-DE" smtClean="0"/>
              <a:t>Mastertitelformat bearbeiten</a:t>
            </a:r>
            <a:endParaRPr lang="de-DE"/>
          </a:p>
        </p:txBody>
      </p:sp>
      <p:sp>
        <p:nvSpPr>
          <p:cNvPr id="3" name="Textplatzhalt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1EB7F21-7946-8041-9C3A-21A2ECB4660C}" type="datetime4">
              <a:rPr lang="fr-FR" smtClean="0"/>
              <a:t>janvier 20, 2021</a:t>
            </a:fld>
            <a:endParaRPr lang="de-DE"/>
          </a:p>
        </p:txBody>
      </p:sp>
      <p:sp>
        <p:nvSpPr>
          <p:cNvPr id="5" name="Fußzeilenplatzhalt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smtClean="0"/>
              <a:t>Mittwochs im MULEWF, Rheinland -Pfalz</a:t>
            </a:r>
            <a:endParaRPr lang="de-DE"/>
          </a:p>
        </p:txBody>
      </p:sp>
    </p:spTree>
    <p:extLst>
      <p:ext uri="{BB962C8B-B14F-4D97-AF65-F5344CB8AC3E}">
        <p14:creationId xmlns:p14="http://schemas.microsoft.com/office/powerpoint/2010/main" val="77188411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emf"/><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6.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8.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mailto:office@europeanmilkboard.org" TargetMode="External"/><Relationship Id="rId4" Type="http://schemas.openxmlformats.org/officeDocument/2006/relationships/image" Target="../media/image1.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EMB_Logo_gute Q.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333" y="509411"/>
            <a:ext cx="6521184" cy="3977922"/>
          </a:xfrm>
          <a:prstGeom prst="rect">
            <a:avLst/>
          </a:prstGeom>
        </p:spPr>
      </p:pic>
    </p:spTree>
    <p:extLst>
      <p:ext uri="{BB962C8B-B14F-4D97-AF65-F5344CB8AC3E}">
        <p14:creationId xmlns:p14="http://schemas.microsoft.com/office/powerpoint/2010/main" val="302566520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type="body" idx="4294967295"/>
          </p:nvPr>
        </p:nvSpPr>
        <p:spPr>
          <a:xfrm>
            <a:off x="180528" y="1425222"/>
            <a:ext cx="8783960" cy="3661832"/>
          </a:xfrm>
        </p:spPr>
        <p:txBody>
          <a:bodyPr>
            <a:normAutofit/>
          </a:bodyPr>
          <a:lstStyle/>
          <a:p>
            <a:pPr marL="914400" lvl="1" indent="-457200">
              <a:lnSpc>
                <a:spcPct val="150000"/>
              </a:lnSpc>
              <a:buFont typeface="+mj-lt"/>
              <a:buAutoNum type="arabicPeriod"/>
              <a:defRPr/>
            </a:pPr>
            <a:r>
              <a:rPr lang="de-DE" sz="2400" i="1" dirty="0" smtClean="0">
                <a:cs typeface="Arial"/>
              </a:rPr>
              <a:t>Öffentliche Intervention – </a:t>
            </a:r>
            <a:r>
              <a:rPr lang="de-DE" sz="2400" i="1" dirty="0" smtClean="0">
                <a:solidFill>
                  <a:srgbClr val="F79646"/>
                </a:solidFill>
                <a:cs typeface="Arial"/>
              </a:rPr>
              <a:t>unzureichend, Krise nicht gelöst</a:t>
            </a:r>
          </a:p>
          <a:p>
            <a:pPr marL="914400" lvl="1" indent="-457200">
              <a:lnSpc>
                <a:spcPct val="150000"/>
              </a:lnSpc>
              <a:buFont typeface="+mj-lt"/>
              <a:buAutoNum type="arabicPeriod"/>
              <a:defRPr/>
            </a:pPr>
            <a:r>
              <a:rPr lang="de-DE" sz="2400" i="1" dirty="0" smtClean="0">
                <a:cs typeface="Arial"/>
              </a:rPr>
              <a:t>Private Lagerhaltung – </a:t>
            </a:r>
            <a:r>
              <a:rPr lang="de-DE" sz="2400" i="1" dirty="0" smtClean="0">
                <a:solidFill>
                  <a:srgbClr val="F79646"/>
                </a:solidFill>
                <a:cs typeface="Arial"/>
              </a:rPr>
              <a:t>unzureichend, </a:t>
            </a:r>
            <a:r>
              <a:rPr lang="de-DE" sz="2400" i="1" dirty="0">
                <a:solidFill>
                  <a:srgbClr val="F79646"/>
                </a:solidFill>
                <a:cs typeface="Arial"/>
              </a:rPr>
              <a:t>Krise nicht gelöst</a:t>
            </a:r>
            <a:endParaRPr lang="de-DE" sz="2400" i="1" dirty="0" smtClean="0">
              <a:cs typeface="Arial"/>
            </a:endParaRPr>
          </a:p>
          <a:p>
            <a:pPr marL="914400" lvl="1" indent="-457200">
              <a:lnSpc>
                <a:spcPct val="150000"/>
              </a:lnSpc>
              <a:buFont typeface="+mj-lt"/>
              <a:buAutoNum type="arabicPeriod"/>
              <a:defRPr/>
            </a:pPr>
            <a:r>
              <a:rPr lang="de-DE" sz="2400" i="1" dirty="0" smtClean="0">
                <a:cs typeface="Arial"/>
              </a:rPr>
              <a:t>Beihilfen – </a:t>
            </a:r>
            <a:r>
              <a:rPr lang="de-DE" sz="2400" i="1" dirty="0" smtClean="0">
                <a:solidFill>
                  <a:srgbClr val="F79646"/>
                </a:solidFill>
                <a:cs typeface="Arial"/>
              </a:rPr>
              <a:t>unzureichend, Krise </a:t>
            </a:r>
            <a:r>
              <a:rPr lang="de-DE" sz="2400" i="1" dirty="0">
                <a:solidFill>
                  <a:srgbClr val="F79646"/>
                </a:solidFill>
                <a:cs typeface="Arial"/>
              </a:rPr>
              <a:t>nicht </a:t>
            </a:r>
            <a:r>
              <a:rPr lang="de-DE" sz="2400" i="1" dirty="0" smtClean="0">
                <a:solidFill>
                  <a:srgbClr val="F79646"/>
                </a:solidFill>
                <a:cs typeface="Arial"/>
              </a:rPr>
              <a:t>gelöst</a:t>
            </a:r>
          </a:p>
          <a:p>
            <a:pPr marL="914400" lvl="1" indent="-457200">
              <a:lnSpc>
                <a:spcPct val="150000"/>
              </a:lnSpc>
              <a:buFont typeface="+mj-lt"/>
              <a:buAutoNum type="arabicPeriod"/>
              <a:defRPr/>
            </a:pPr>
            <a:r>
              <a:rPr lang="de-DE" sz="2400" i="1" dirty="0" smtClean="0">
                <a:cs typeface="Arial"/>
              </a:rPr>
              <a:t>Bündelungsmöglichkeiten – </a:t>
            </a:r>
            <a:r>
              <a:rPr lang="de-DE" sz="2400" i="1" dirty="0" smtClean="0">
                <a:solidFill>
                  <a:srgbClr val="F79646"/>
                </a:solidFill>
                <a:cs typeface="Arial"/>
              </a:rPr>
              <a:t>unzureichend</a:t>
            </a:r>
            <a:r>
              <a:rPr lang="de-DE" sz="2400" i="1" dirty="0">
                <a:solidFill>
                  <a:srgbClr val="F79646"/>
                </a:solidFill>
                <a:cs typeface="Arial"/>
              </a:rPr>
              <a:t>, Krise nicht </a:t>
            </a:r>
            <a:r>
              <a:rPr lang="de-DE" sz="2400" i="1" dirty="0" smtClean="0">
                <a:solidFill>
                  <a:srgbClr val="F79646"/>
                </a:solidFill>
                <a:cs typeface="Arial"/>
              </a:rPr>
              <a:t>gelöst</a:t>
            </a:r>
            <a:endParaRPr lang="de-DE" sz="2400" i="1" dirty="0">
              <a:cs typeface="Arial"/>
            </a:endParaRPr>
          </a:p>
          <a:p>
            <a:pPr marL="914400" lvl="1" indent="-457200">
              <a:lnSpc>
                <a:spcPct val="150000"/>
              </a:lnSpc>
              <a:buFont typeface="+mj-lt"/>
              <a:buAutoNum type="arabicPeriod"/>
              <a:defRPr/>
            </a:pPr>
            <a:r>
              <a:rPr lang="de-DE" sz="2400" i="1" dirty="0" smtClean="0">
                <a:cs typeface="Arial"/>
              </a:rPr>
              <a:t>Freiwillige Mengenreduzierung – </a:t>
            </a:r>
            <a:r>
              <a:rPr lang="de-DE" sz="2400" i="1" dirty="0" smtClean="0">
                <a:solidFill>
                  <a:schemeClr val="accent3"/>
                </a:solidFill>
                <a:cs typeface="Arial"/>
              </a:rPr>
              <a:t>erfolgreich</a:t>
            </a:r>
          </a:p>
        </p:txBody>
      </p:sp>
      <p:sp>
        <p:nvSpPr>
          <p:cNvPr id="3074" name="Rectangle 2"/>
          <p:cNvSpPr>
            <a:spLocks noChangeArrowheads="1"/>
          </p:cNvSpPr>
          <p:nvPr/>
        </p:nvSpPr>
        <p:spPr bwMode="auto">
          <a:xfrm>
            <a:off x="508"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5364" name="Rectangle 11"/>
          <p:cNvSpPr txBox="1">
            <a:spLocks noChangeArrowheads="1"/>
          </p:cNvSpPr>
          <p:nvPr/>
        </p:nvSpPr>
        <p:spPr bwMode="auto">
          <a:xfrm>
            <a:off x="178352" y="-13764"/>
            <a:ext cx="8786137"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buClr>
                <a:srgbClr val="000000"/>
              </a:buClr>
              <a:buSzPct val="100000"/>
              <a:buFont typeface="Calibri" charset="0"/>
              <a:buNone/>
            </a:pPr>
            <a:r>
              <a:rPr lang="de-DE" sz="2800" b="1" dirty="0" smtClean="0">
                <a:solidFill>
                  <a:srgbClr val="000090"/>
                </a:solidFill>
              </a:rPr>
              <a:t>Krise 2015/2016: </a:t>
            </a:r>
          </a:p>
          <a:p>
            <a:pPr algn="ctr">
              <a:buClr>
                <a:srgbClr val="000000"/>
              </a:buClr>
              <a:buSzPct val="100000"/>
              <a:buFont typeface="Calibri" charset="0"/>
              <a:buNone/>
            </a:pPr>
            <a:r>
              <a:rPr lang="de-DE" sz="2800" b="1" dirty="0" smtClean="0">
                <a:solidFill>
                  <a:srgbClr val="000090"/>
                </a:solidFill>
              </a:rPr>
              <a:t>Übersicht der Maßnahmen</a:t>
            </a:r>
            <a:endParaRPr lang="de-DE" i="1" dirty="0">
              <a:solidFill>
                <a:srgbClr val="004CD6"/>
              </a:solidFill>
              <a:latin typeface="Arial"/>
              <a:cs typeface="Arial"/>
            </a:endParaRPr>
          </a:p>
        </p:txBody>
      </p:sp>
    </p:spTree>
    <p:extLst>
      <p:ext uri="{BB962C8B-B14F-4D97-AF65-F5344CB8AC3E}">
        <p14:creationId xmlns:p14="http://schemas.microsoft.com/office/powerpoint/2010/main" val="269108197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type="body" idx="4294967295"/>
          </p:nvPr>
        </p:nvSpPr>
        <p:spPr>
          <a:xfrm>
            <a:off x="180528" y="1078220"/>
            <a:ext cx="8783960" cy="4008834"/>
          </a:xfrm>
        </p:spPr>
        <p:txBody>
          <a:bodyPr>
            <a:noAutofit/>
          </a:bodyPr>
          <a:lstStyle/>
          <a:p>
            <a:pPr marL="0" indent="0">
              <a:lnSpc>
                <a:spcPct val="130000"/>
              </a:lnSpc>
              <a:buNone/>
              <a:defRPr/>
            </a:pPr>
            <a:r>
              <a:rPr lang="de-DE" sz="1400" dirty="0" smtClean="0">
                <a:latin typeface="Arial"/>
                <a:cs typeface="Arial"/>
                <a:sym typeface="Wingdings"/>
              </a:rPr>
              <a:t>Zwischen Oktober 2016 und Januar 2017 hat die EU-Kommission ein</a:t>
            </a:r>
          </a:p>
          <a:p>
            <a:pPr marL="0" indent="0">
              <a:lnSpc>
                <a:spcPct val="130000"/>
              </a:lnSpc>
              <a:buNone/>
              <a:defRPr/>
            </a:pPr>
            <a:r>
              <a:rPr lang="de-DE" sz="1400" b="1" dirty="0" smtClean="0">
                <a:solidFill>
                  <a:srgbClr val="000090"/>
                </a:solidFill>
                <a:latin typeface="Arial"/>
                <a:cs typeface="Arial"/>
              </a:rPr>
              <a:t>EU-Mengenreduktionsprogramm</a:t>
            </a:r>
            <a:r>
              <a:rPr lang="de-DE" sz="1400" dirty="0" smtClean="0">
                <a:latin typeface="Arial"/>
                <a:cs typeface="Arial"/>
              </a:rPr>
              <a:t> </a:t>
            </a:r>
            <a:r>
              <a:rPr lang="de-DE" sz="1400" b="1" dirty="0" smtClean="0">
                <a:solidFill>
                  <a:srgbClr val="000090"/>
                </a:solidFill>
                <a:latin typeface="Arial"/>
                <a:cs typeface="Arial"/>
              </a:rPr>
              <a:t>(freiwilliger Lieferverzicht) </a:t>
            </a:r>
            <a:r>
              <a:rPr lang="de-DE" sz="1400" dirty="0" smtClean="0">
                <a:latin typeface="Arial"/>
                <a:cs typeface="Arial"/>
              </a:rPr>
              <a:t>für </a:t>
            </a:r>
            <a:r>
              <a:rPr lang="de-DE" sz="1400" dirty="0">
                <a:latin typeface="Arial"/>
                <a:cs typeface="Arial"/>
              </a:rPr>
              <a:t>den </a:t>
            </a:r>
            <a:r>
              <a:rPr lang="de-DE" sz="1400" dirty="0" smtClean="0">
                <a:latin typeface="Arial"/>
                <a:cs typeface="Arial"/>
              </a:rPr>
              <a:t>Milchmarkt geschaltet.</a:t>
            </a:r>
            <a:endParaRPr lang="de-DE" sz="1400" b="1" dirty="0" smtClean="0">
              <a:latin typeface="Arial"/>
              <a:cs typeface="Arial"/>
            </a:endParaRPr>
          </a:p>
          <a:p>
            <a:pPr marL="0" indent="0">
              <a:lnSpc>
                <a:spcPct val="130000"/>
              </a:lnSpc>
              <a:buNone/>
              <a:defRPr/>
            </a:pPr>
            <a:endParaRPr lang="de-DE" sz="1400" b="1" dirty="0" smtClean="0">
              <a:latin typeface="Arial"/>
              <a:cs typeface="Arial"/>
            </a:endParaRPr>
          </a:p>
          <a:p>
            <a:pPr marL="0" indent="0">
              <a:lnSpc>
                <a:spcPct val="130000"/>
              </a:lnSpc>
              <a:buNone/>
              <a:defRPr/>
            </a:pPr>
            <a:r>
              <a:rPr lang="de-DE" sz="1400" b="1" dirty="0" smtClean="0">
                <a:latin typeface="Arial"/>
                <a:cs typeface="Arial"/>
              </a:rPr>
              <a:t>Die Maßnahme war ein Erfolg: </a:t>
            </a:r>
          </a:p>
          <a:p>
            <a:pPr>
              <a:lnSpc>
                <a:spcPct val="130000"/>
              </a:lnSpc>
              <a:defRPr/>
            </a:pPr>
            <a:r>
              <a:rPr lang="de-DE" sz="1400" b="1" dirty="0">
                <a:solidFill>
                  <a:srgbClr val="000090"/>
                </a:solidFill>
                <a:latin typeface="Arial"/>
                <a:cs typeface="Arial"/>
              </a:rPr>
              <a:t>27 EU-Mitgliedsstaaten </a:t>
            </a:r>
            <a:r>
              <a:rPr lang="de-DE" sz="1400" dirty="0" smtClean="0">
                <a:latin typeface="Arial"/>
                <a:cs typeface="Arial"/>
              </a:rPr>
              <a:t>haben sich beteiligt</a:t>
            </a:r>
          </a:p>
          <a:p>
            <a:pPr>
              <a:lnSpc>
                <a:spcPct val="130000"/>
              </a:lnSpc>
              <a:defRPr/>
            </a:pPr>
            <a:r>
              <a:rPr lang="de-DE" sz="1400" b="1" dirty="0">
                <a:solidFill>
                  <a:srgbClr val="000090"/>
                </a:solidFill>
                <a:latin typeface="Arial"/>
                <a:cs typeface="Arial"/>
              </a:rPr>
              <a:t>48.200 Milcherzeuger </a:t>
            </a:r>
            <a:r>
              <a:rPr lang="de-DE" sz="1400" dirty="0" smtClean="0">
                <a:latin typeface="Arial"/>
                <a:cs typeface="Arial"/>
              </a:rPr>
              <a:t>(ca. 3 % </a:t>
            </a:r>
            <a:r>
              <a:rPr lang="de-DE" sz="1400" dirty="0">
                <a:latin typeface="Arial"/>
                <a:cs typeface="Arial"/>
              </a:rPr>
              <a:t>aller europäischen </a:t>
            </a:r>
            <a:r>
              <a:rPr lang="de-DE" sz="1400" dirty="0" smtClean="0">
                <a:latin typeface="Arial"/>
                <a:cs typeface="Arial"/>
              </a:rPr>
              <a:t>Milchviehbetriebe)</a:t>
            </a:r>
            <a:endParaRPr lang="de-DE" sz="1400" dirty="0">
              <a:latin typeface="Arial"/>
              <a:cs typeface="Arial"/>
            </a:endParaRPr>
          </a:p>
          <a:p>
            <a:pPr>
              <a:lnSpc>
                <a:spcPct val="130000"/>
              </a:lnSpc>
              <a:defRPr/>
            </a:pPr>
            <a:r>
              <a:rPr lang="de-DE" sz="1400" dirty="0" smtClean="0">
                <a:latin typeface="Arial"/>
                <a:cs typeface="Arial"/>
              </a:rPr>
              <a:t>Reduziertes Volumen: </a:t>
            </a:r>
            <a:r>
              <a:rPr lang="de-DE" sz="1400" b="1" dirty="0">
                <a:solidFill>
                  <a:srgbClr val="000090"/>
                </a:solidFill>
                <a:latin typeface="Arial"/>
                <a:cs typeface="Arial"/>
              </a:rPr>
              <a:t>833.551 t </a:t>
            </a:r>
            <a:r>
              <a:rPr lang="de-DE" sz="1400" b="1" dirty="0">
                <a:latin typeface="Arial"/>
                <a:cs typeface="Arial"/>
              </a:rPr>
              <a:t>(</a:t>
            </a:r>
            <a:r>
              <a:rPr lang="de-DE" sz="1400" b="1" dirty="0" smtClean="0">
                <a:latin typeface="Arial"/>
                <a:cs typeface="Arial"/>
              </a:rPr>
              <a:t>2,02 % </a:t>
            </a:r>
            <a:r>
              <a:rPr lang="de-DE" sz="1400" b="1" dirty="0">
                <a:latin typeface="Arial"/>
                <a:cs typeface="Arial"/>
              </a:rPr>
              <a:t>der Milchmenge der Vorjahresperiode</a:t>
            </a:r>
            <a:r>
              <a:rPr lang="de-DE" sz="1400" b="1" dirty="0" smtClean="0">
                <a:latin typeface="Arial"/>
                <a:cs typeface="Arial"/>
              </a:rPr>
              <a:t>)</a:t>
            </a:r>
            <a:endParaRPr lang="de-DE" sz="1400" b="1" dirty="0">
              <a:latin typeface="Arial"/>
              <a:cs typeface="Arial"/>
            </a:endParaRPr>
          </a:p>
          <a:p>
            <a:pPr>
              <a:lnSpc>
                <a:spcPct val="130000"/>
              </a:lnSpc>
              <a:defRPr/>
            </a:pPr>
            <a:r>
              <a:rPr lang="de-DE" sz="1400" dirty="0" smtClean="0">
                <a:latin typeface="Arial"/>
                <a:cs typeface="Arial"/>
              </a:rPr>
              <a:t>Die vier größten Milchproduktionsländer </a:t>
            </a:r>
            <a:r>
              <a:rPr lang="de-DE" sz="1400" dirty="0">
                <a:latin typeface="Arial"/>
                <a:cs typeface="Arial"/>
              </a:rPr>
              <a:t>waren die stärksten Nutzer des </a:t>
            </a:r>
            <a:r>
              <a:rPr lang="de-DE" sz="1400" dirty="0" smtClean="0">
                <a:latin typeface="Arial"/>
                <a:cs typeface="Arial"/>
              </a:rPr>
              <a:t>Programms: </a:t>
            </a:r>
            <a:r>
              <a:rPr lang="de-DE" sz="1400" b="1" dirty="0">
                <a:solidFill>
                  <a:srgbClr val="000090"/>
                </a:solidFill>
                <a:latin typeface="Arial"/>
                <a:cs typeface="Arial"/>
              </a:rPr>
              <a:t>Deutschland</a:t>
            </a:r>
            <a:r>
              <a:rPr lang="de-DE" sz="1400" dirty="0" smtClean="0">
                <a:solidFill>
                  <a:schemeClr val="accent5">
                    <a:lumMod val="50000"/>
                  </a:schemeClr>
                </a:solidFill>
                <a:latin typeface="Arial"/>
                <a:cs typeface="Arial"/>
              </a:rPr>
              <a:t> </a:t>
            </a:r>
            <a:r>
              <a:rPr lang="de-DE" sz="1400" dirty="0" smtClean="0">
                <a:latin typeface="Arial"/>
                <a:cs typeface="Arial"/>
              </a:rPr>
              <a:t>(232.300 t), </a:t>
            </a:r>
            <a:r>
              <a:rPr lang="de-DE" sz="1400" b="1" dirty="0" smtClean="0">
                <a:solidFill>
                  <a:srgbClr val="000090"/>
                </a:solidFill>
                <a:latin typeface="Arial"/>
                <a:cs typeface="Arial"/>
              </a:rPr>
              <a:t>Frankreich</a:t>
            </a:r>
            <a:r>
              <a:rPr lang="de-DE" sz="1400" dirty="0" smtClean="0">
                <a:solidFill>
                  <a:srgbClr val="004CD6"/>
                </a:solidFill>
                <a:latin typeface="Arial"/>
                <a:cs typeface="Arial"/>
              </a:rPr>
              <a:t> </a:t>
            </a:r>
            <a:r>
              <a:rPr lang="de-DE" sz="1400" dirty="0" smtClean="0">
                <a:latin typeface="Arial"/>
                <a:cs typeface="Arial"/>
              </a:rPr>
              <a:t>(152.732 t) und das </a:t>
            </a:r>
            <a:r>
              <a:rPr lang="de-DE" sz="1400" b="1" dirty="0" smtClean="0">
                <a:solidFill>
                  <a:srgbClr val="000090"/>
                </a:solidFill>
                <a:latin typeface="Arial"/>
                <a:cs typeface="Arial"/>
              </a:rPr>
              <a:t>Vereinigte</a:t>
            </a:r>
            <a:r>
              <a:rPr lang="de-DE" sz="1400" dirty="0" smtClean="0">
                <a:solidFill>
                  <a:srgbClr val="000090"/>
                </a:solidFill>
                <a:latin typeface="Arial"/>
                <a:cs typeface="Arial"/>
              </a:rPr>
              <a:t> </a:t>
            </a:r>
            <a:r>
              <a:rPr lang="de-DE" sz="1400" b="1" dirty="0" smtClean="0">
                <a:solidFill>
                  <a:srgbClr val="000090"/>
                </a:solidFill>
                <a:latin typeface="Arial"/>
                <a:cs typeface="Arial"/>
              </a:rPr>
              <a:t>Königreich</a:t>
            </a:r>
            <a:r>
              <a:rPr lang="de-DE" sz="1400" dirty="0" smtClean="0">
                <a:solidFill>
                  <a:srgbClr val="000090"/>
                </a:solidFill>
                <a:latin typeface="Arial"/>
                <a:cs typeface="Arial"/>
              </a:rPr>
              <a:t> </a:t>
            </a:r>
            <a:r>
              <a:rPr lang="de-DE" sz="1400" dirty="0" smtClean="0">
                <a:latin typeface="Arial"/>
                <a:cs typeface="Arial"/>
              </a:rPr>
              <a:t>(90.814 t) sind zusammen für 57 % der Reduktion verantwortlich. Die </a:t>
            </a:r>
            <a:r>
              <a:rPr lang="de-DE" sz="1400" b="1" dirty="0" smtClean="0">
                <a:solidFill>
                  <a:srgbClr val="000090"/>
                </a:solidFill>
                <a:latin typeface="Arial"/>
                <a:cs typeface="Arial"/>
              </a:rPr>
              <a:t>Niederlande</a:t>
            </a:r>
            <a:r>
              <a:rPr lang="de-DE" sz="1400" dirty="0" smtClean="0">
                <a:solidFill>
                  <a:srgbClr val="004CD6"/>
                </a:solidFill>
                <a:latin typeface="Arial"/>
                <a:cs typeface="Arial"/>
              </a:rPr>
              <a:t> </a:t>
            </a:r>
            <a:r>
              <a:rPr lang="de-DE" sz="1400" dirty="0" smtClean="0">
                <a:latin typeface="Arial"/>
                <a:cs typeface="Arial"/>
              </a:rPr>
              <a:t>haben um 56.117 t reduziert</a:t>
            </a:r>
            <a:r>
              <a:rPr lang="de-DE" sz="1400" dirty="0">
                <a:latin typeface="Arial"/>
                <a:cs typeface="Arial"/>
              </a:rPr>
              <a:t>.</a:t>
            </a:r>
            <a:endParaRPr lang="de-DE" sz="1400" dirty="0" smtClean="0">
              <a:latin typeface="Arial"/>
              <a:cs typeface="Arial"/>
            </a:endParaRPr>
          </a:p>
          <a:p>
            <a:pPr>
              <a:lnSpc>
                <a:spcPct val="130000"/>
              </a:lnSpc>
              <a:defRPr/>
            </a:pPr>
            <a:r>
              <a:rPr lang="de-DE" sz="1400" b="1" dirty="0">
                <a:solidFill>
                  <a:srgbClr val="000090"/>
                </a:solidFill>
                <a:latin typeface="Arial"/>
                <a:cs typeface="Arial"/>
              </a:rPr>
              <a:t>Irland</a:t>
            </a:r>
            <a:r>
              <a:rPr lang="de-DE" sz="1400" dirty="0" smtClean="0">
                <a:latin typeface="Arial"/>
                <a:cs typeface="Arial"/>
              </a:rPr>
              <a:t> hatte die höchste prozentuale Beteiligung hinsichtlich der teilnehmenden Betriebe (21 %) und Reduktionsmenge (4 %).</a:t>
            </a:r>
          </a:p>
          <a:p>
            <a:pPr>
              <a:lnSpc>
                <a:spcPct val="130000"/>
              </a:lnSpc>
              <a:defRPr/>
            </a:pPr>
            <a:r>
              <a:rPr lang="de-DE" sz="1400" dirty="0">
                <a:solidFill>
                  <a:srgbClr val="000000"/>
                </a:solidFill>
                <a:latin typeface="Arial"/>
                <a:cs typeface="Arial"/>
              </a:rPr>
              <a:t>Preisveränderung von </a:t>
            </a:r>
            <a:r>
              <a:rPr lang="de-DE" sz="1400" b="1" dirty="0">
                <a:solidFill>
                  <a:srgbClr val="000090"/>
                </a:solidFill>
                <a:latin typeface="Arial"/>
                <a:cs typeface="Arial"/>
              </a:rPr>
              <a:t>25,68 ct </a:t>
            </a:r>
            <a:r>
              <a:rPr lang="de-DE" sz="1400" dirty="0">
                <a:solidFill>
                  <a:srgbClr val="000000"/>
                </a:solidFill>
                <a:latin typeface="Arial"/>
                <a:cs typeface="Arial"/>
              </a:rPr>
              <a:t>(07/2016) auf </a:t>
            </a:r>
            <a:r>
              <a:rPr lang="de-DE" sz="1400" b="1" dirty="0">
                <a:solidFill>
                  <a:srgbClr val="000090"/>
                </a:solidFill>
                <a:latin typeface="Arial"/>
                <a:cs typeface="Arial"/>
              </a:rPr>
              <a:t>34,16 ct </a:t>
            </a:r>
            <a:r>
              <a:rPr lang="de-DE" sz="1400" dirty="0">
                <a:solidFill>
                  <a:srgbClr val="000000"/>
                </a:solidFill>
                <a:latin typeface="Arial"/>
                <a:cs typeface="Arial"/>
              </a:rPr>
              <a:t>(07/2017</a:t>
            </a:r>
            <a:r>
              <a:rPr lang="de-DE" sz="1400" dirty="0" smtClean="0">
                <a:solidFill>
                  <a:srgbClr val="000000"/>
                </a:solidFill>
                <a:latin typeface="Arial"/>
                <a:cs typeface="Arial"/>
              </a:rPr>
              <a:t>).</a:t>
            </a:r>
            <a:endParaRPr lang="de-DE" sz="1400" dirty="0" smtClean="0">
              <a:latin typeface="Arial"/>
              <a:cs typeface="Arial"/>
            </a:endParaRPr>
          </a:p>
        </p:txBody>
      </p:sp>
      <p:sp>
        <p:nvSpPr>
          <p:cNvPr id="3074" name="Rectangle 2"/>
          <p:cNvSpPr>
            <a:spLocks noChangeArrowheads="1"/>
          </p:cNvSpPr>
          <p:nvPr/>
        </p:nvSpPr>
        <p:spPr bwMode="auto">
          <a:xfrm>
            <a:off x="508"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5364" name="Rectangle 11"/>
          <p:cNvSpPr txBox="1">
            <a:spLocks noChangeArrowheads="1"/>
          </p:cNvSpPr>
          <p:nvPr/>
        </p:nvSpPr>
        <p:spPr bwMode="auto">
          <a:xfrm>
            <a:off x="178352" y="-13764"/>
            <a:ext cx="8786137"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buClr>
                <a:srgbClr val="000000"/>
              </a:buClr>
              <a:buSzPct val="100000"/>
              <a:buFont typeface="Calibri" charset="0"/>
              <a:buNone/>
            </a:pPr>
            <a:r>
              <a:rPr lang="de-DE" b="1" dirty="0" smtClean="0">
                <a:solidFill>
                  <a:srgbClr val="FF6600"/>
                </a:solidFill>
              </a:rPr>
              <a:t>Erfolgreich: </a:t>
            </a:r>
            <a:r>
              <a:rPr lang="de-DE" b="1" dirty="0" smtClean="0">
                <a:solidFill>
                  <a:srgbClr val="000090"/>
                </a:solidFill>
              </a:rPr>
              <a:t>EU-Mengenreduktionsprogramm 2016/17</a:t>
            </a:r>
          </a:p>
          <a:p>
            <a:pPr algn="ctr">
              <a:buClr>
                <a:srgbClr val="000000"/>
              </a:buClr>
              <a:buSzPct val="100000"/>
              <a:buFont typeface="Calibri" charset="0"/>
              <a:buNone/>
            </a:pPr>
            <a:r>
              <a:rPr lang="de-DE" i="1" dirty="0" smtClean="0">
                <a:solidFill>
                  <a:srgbClr val="000090"/>
                </a:solidFill>
                <a:latin typeface="Arial"/>
                <a:cs typeface="Arial"/>
              </a:rPr>
              <a:t>Wichtige Zahlen auf einen Blick</a:t>
            </a:r>
            <a:r>
              <a:rPr lang="de-DE" i="1" dirty="0">
                <a:solidFill>
                  <a:srgbClr val="004CD6"/>
                </a:solidFill>
                <a:latin typeface="Arial"/>
                <a:cs typeface="Arial"/>
              </a:rPr>
              <a:t>	</a:t>
            </a:r>
          </a:p>
        </p:txBody>
      </p:sp>
    </p:spTree>
    <p:extLst>
      <p:ext uri="{BB962C8B-B14F-4D97-AF65-F5344CB8AC3E}">
        <p14:creationId xmlns:p14="http://schemas.microsoft.com/office/powerpoint/2010/main" val="60203083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a:solidFill>
                <a:srgbClr val="FF0000"/>
              </a:solidFill>
            </a:endParaRPr>
          </a:p>
          <a:p>
            <a:pPr algn="ctr" eaLnBrk="1" hangingPunct="1">
              <a:buClr>
                <a:srgbClr val="10253F"/>
              </a:buClr>
              <a:buSzPct val="100000"/>
              <a:buFont typeface="Arial" charset="0"/>
              <a:buNone/>
            </a:pPr>
            <a:endParaRPr lang="en-GB" sz="2000" b="1">
              <a:solidFill>
                <a:srgbClr val="FF0000"/>
              </a:solidFill>
            </a:endParaRPr>
          </a:p>
          <a:p>
            <a:pPr algn="ctr" eaLnBrk="1" hangingPunct="1">
              <a:buClr>
                <a:srgbClr val="1F497D"/>
              </a:buClr>
              <a:buSzPct val="100000"/>
              <a:buFont typeface="Calibri" charset="0"/>
              <a:buNone/>
            </a:pPr>
            <a:endParaRPr lang="en-GB" sz="3200" b="1">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41" name="Textfeld 11"/>
          <p:cNvSpPr txBox="1">
            <a:spLocks noChangeArrowheads="1"/>
          </p:cNvSpPr>
          <p:nvPr/>
        </p:nvSpPr>
        <p:spPr bwMode="auto">
          <a:xfrm>
            <a:off x="279401" y="1907389"/>
            <a:ext cx="8583612"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de-DE"/>
            </a:defPPr>
            <a:lvl1pPr eaLnBrk="0" hangingPunct="0">
              <a:defRPr sz="4000" b="1">
                <a:solidFill>
                  <a:srgbClr val="1E3C99"/>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r>
              <a:rPr lang="de-DE" sz="3600" dirty="0" smtClean="0"/>
              <a:t>Herausforderungen Milchmarkt</a:t>
            </a:r>
          </a:p>
          <a:p>
            <a:pPr algn="ctr"/>
            <a:r>
              <a:rPr lang="de-DE" sz="3600" dirty="0" smtClean="0"/>
              <a:t> für eine nachhaltige Zukunft</a:t>
            </a:r>
            <a:endParaRPr lang="de-DE" sz="3600" dirty="0"/>
          </a:p>
          <a:p>
            <a:endParaRPr lang="de-DE" sz="2400" dirty="0">
              <a:solidFill>
                <a:srgbClr val="000000"/>
              </a:solidFill>
            </a:endParaRPr>
          </a:p>
          <a:p>
            <a:pPr algn="ctr"/>
            <a:r>
              <a:rPr lang="de-DE" sz="2800" b="0" dirty="0" smtClean="0">
                <a:solidFill>
                  <a:srgbClr val="000000"/>
                </a:solidFill>
              </a:rPr>
              <a:t>Sieta van Keimpema, EMB-Vorsitzende</a:t>
            </a:r>
            <a:endParaRPr lang="de-DE" sz="2800" b="0" dirty="0">
              <a:solidFill>
                <a:srgbClr val="000000"/>
              </a:solidFill>
            </a:endParaRP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137407537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 name="Rectangle 2"/>
          <p:cNvSpPr/>
          <p:nvPr/>
        </p:nvSpPr>
        <p:spPr>
          <a:xfrm>
            <a:off x="381000" y="59967"/>
            <a:ext cx="6670198" cy="954107"/>
          </a:xfrm>
          <a:prstGeom prst="rect">
            <a:avLst/>
          </a:prstGeom>
        </p:spPr>
        <p:txBody>
          <a:bodyPr wrap="square">
            <a:spAutoFit/>
          </a:bodyPr>
          <a:lstStyle/>
          <a:p>
            <a:r>
              <a:rPr lang="de-DE" sz="2800" b="1" dirty="0">
                <a:solidFill>
                  <a:srgbClr val="230094"/>
                </a:solidFill>
              </a:rPr>
              <a:t>Mehr </a:t>
            </a:r>
            <a:r>
              <a:rPr lang="de-DE" sz="2800" b="1" dirty="0" smtClean="0">
                <a:solidFill>
                  <a:srgbClr val="230094"/>
                </a:solidFill>
              </a:rPr>
              <a:t>Nachhaltigkeit, </a:t>
            </a:r>
          </a:p>
          <a:p>
            <a:r>
              <a:rPr lang="de-DE" sz="2800" b="1" dirty="0" smtClean="0">
                <a:solidFill>
                  <a:srgbClr val="230094"/>
                </a:solidFill>
              </a:rPr>
              <a:t>höhere </a:t>
            </a:r>
            <a:r>
              <a:rPr lang="de-DE" sz="2800" b="1" dirty="0">
                <a:solidFill>
                  <a:srgbClr val="230094"/>
                </a:solidFill>
              </a:rPr>
              <a:t>Kosten für die </a:t>
            </a:r>
            <a:r>
              <a:rPr lang="de-DE" sz="2800" b="1" dirty="0" smtClean="0">
                <a:solidFill>
                  <a:srgbClr val="230094"/>
                </a:solidFill>
              </a:rPr>
              <a:t>Gesellschaft</a:t>
            </a:r>
            <a:endParaRPr lang="de-DE" sz="2800" b="1" dirty="0">
              <a:solidFill>
                <a:srgbClr val="230094"/>
              </a:solidFill>
            </a:endParaRPr>
          </a:p>
        </p:txBody>
      </p:sp>
      <p:sp>
        <p:nvSpPr>
          <p:cNvPr id="4" name="ZoneTexte 3"/>
          <p:cNvSpPr txBox="1"/>
          <p:nvPr/>
        </p:nvSpPr>
        <p:spPr>
          <a:xfrm>
            <a:off x="4603206" y="2891038"/>
            <a:ext cx="517979" cy="646331"/>
          </a:xfrm>
          <a:prstGeom prst="rect">
            <a:avLst/>
          </a:prstGeom>
          <a:noFill/>
        </p:spPr>
        <p:txBody>
          <a:bodyPr wrap="square" rtlCol="0">
            <a:spAutoFit/>
          </a:bodyPr>
          <a:lstStyle/>
          <a:p>
            <a:r>
              <a:rPr lang="fr-FR" sz="3600" dirty="0"/>
              <a:t>+</a:t>
            </a:r>
          </a:p>
        </p:txBody>
      </p:sp>
      <p:sp>
        <p:nvSpPr>
          <p:cNvPr id="5" name="Rectangle à coins arrondis 4"/>
          <p:cNvSpPr/>
          <p:nvPr/>
        </p:nvSpPr>
        <p:spPr>
          <a:xfrm>
            <a:off x="5246627" y="2494198"/>
            <a:ext cx="3391927" cy="1190698"/>
          </a:xfrm>
          <a:prstGeom prst="roundRect">
            <a:avLst/>
          </a:prstGeom>
          <a:ln>
            <a:solidFill>
              <a:schemeClr val="accent4">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de-DE" b="1" dirty="0" smtClean="0"/>
              <a:t>Zusätzliche Kosten für zusätzliche nachhaltige Leistungen</a:t>
            </a:r>
            <a:endParaRPr lang="de-DE" b="1" dirty="0"/>
          </a:p>
        </p:txBody>
      </p:sp>
      <p:sp>
        <p:nvSpPr>
          <p:cNvPr id="6" name="ZoneTexte 5"/>
          <p:cNvSpPr txBox="1"/>
          <p:nvPr/>
        </p:nvSpPr>
        <p:spPr>
          <a:xfrm>
            <a:off x="217217" y="1302245"/>
            <a:ext cx="6542025" cy="369332"/>
          </a:xfrm>
          <a:prstGeom prst="rect">
            <a:avLst/>
          </a:prstGeom>
          <a:noFill/>
        </p:spPr>
        <p:txBody>
          <a:bodyPr wrap="none" rtlCol="0">
            <a:spAutoFit/>
          </a:bodyPr>
          <a:lstStyle/>
          <a:p>
            <a:r>
              <a:rPr lang="de-DE" b="1" dirty="0" smtClean="0"/>
              <a:t>Für die Produktion von Milch fallen folgende Kostenpositionen an:  </a:t>
            </a:r>
            <a:endParaRPr lang="de-DE" b="1" dirty="0"/>
          </a:p>
        </p:txBody>
      </p:sp>
      <p:pic>
        <p:nvPicPr>
          <p:cNvPr id="7" name="Image 6" descr="Grafik_Bausteine_D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883" y="1671577"/>
            <a:ext cx="3705672" cy="3186878"/>
          </a:xfrm>
          <a:prstGeom prst="rect">
            <a:avLst/>
          </a:prstGeom>
        </p:spPr>
      </p:pic>
      <p:pic>
        <p:nvPicPr>
          <p:cNvPr id="11" name="Image 10" descr="EMB_Logo_gute Q.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562938577"/>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 name="Rectangle 2"/>
          <p:cNvSpPr/>
          <p:nvPr/>
        </p:nvSpPr>
        <p:spPr>
          <a:xfrm>
            <a:off x="381000" y="59967"/>
            <a:ext cx="6670198" cy="954107"/>
          </a:xfrm>
          <a:prstGeom prst="rect">
            <a:avLst/>
          </a:prstGeom>
        </p:spPr>
        <p:txBody>
          <a:bodyPr wrap="square">
            <a:spAutoFit/>
          </a:bodyPr>
          <a:lstStyle/>
          <a:p>
            <a:r>
              <a:rPr lang="de-DE" sz="2800" b="1" dirty="0">
                <a:solidFill>
                  <a:srgbClr val="230094"/>
                </a:solidFill>
              </a:rPr>
              <a:t>Mehr </a:t>
            </a:r>
            <a:r>
              <a:rPr lang="de-DE" sz="2800" b="1" dirty="0" smtClean="0">
                <a:solidFill>
                  <a:srgbClr val="230094"/>
                </a:solidFill>
              </a:rPr>
              <a:t>Nachhaltigkeit, </a:t>
            </a:r>
          </a:p>
          <a:p>
            <a:r>
              <a:rPr lang="de-DE" sz="2800" b="1" dirty="0" smtClean="0">
                <a:solidFill>
                  <a:srgbClr val="230094"/>
                </a:solidFill>
              </a:rPr>
              <a:t>höhere </a:t>
            </a:r>
            <a:r>
              <a:rPr lang="de-DE" sz="2800" b="1" dirty="0">
                <a:solidFill>
                  <a:srgbClr val="230094"/>
                </a:solidFill>
              </a:rPr>
              <a:t>Kosten für die </a:t>
            </a:r>
            <a:r>
              <a:rPr lang="de-DE" sz="2800" b="1" dirty="0" smtClean="0">
                <a:solidFill>
                  <a:srgbClr val="230094"/>
                </a:solidFill>
              </a:rPr>
              <a:t>Gesellschaft</a:t>
            </a:r>
            <a:endParaRPr lang="de-DE" sz="2800" b="1" dirty="0">
              <a:solidFill>
                <a:srgbClr val="230094"/>
              </a:solidFill>
            </a:endParaRPr>
          </a:p>
        </p:txBody>
      </p:sp>
      <p:sp>
        <p:nvSpPr>
          <p:cNvPr id="7" name="Rectangle 6"/>
          <p:cNvSpPr/>
          <p:nvPr/>
        </p:nvSpPr>
        <p:spPr>
          <a:xfrm>
            <a:off x="381001" y="1961078"/>
            <a:ext cx="8482012" cy="1754327"/>
          </a:xfrm>
          <a:prstGeom prst="rect">
            <a:avLst/>
          </a:prstGeom>
        </p:spPr>
        <p:txBody>
          <a:bodyPr wrap="square">
            <a:spAutoFit/>
          </a:bodyPr>
          <a:lstStyle/>
          <a:p>
            <a:pPr algn="ctr"/>
            <a:r>
              <a:rPr lang="de-DE" sz="3600" b="1" dirty="0">
                <a:solidFill>
                  <a:srgbClr val="6E9906"/>
                </a:solidFill>
              </a:rPr>
              <a:t>D</a:t>
            </a:r>
            <a:r>
              <a:rPr lang="de-DE" sz="3600" b="1" dirty="0" smtClean="0">
                <a:solidFill>
                  <a:srgbClr val="6E9906"/>
                </a:solidFill>
              </a:rPr>
              <a:t>iese </a:t>
            </a:r>
            <a:r>
              <a:rPr lang="de-DE" sz="3600" b="1" dirty="0">
                <a:solidFill>
                  <a:srgbClr val="6E9906"/>
                </a:solidFill>
              </a:rPr>
              <a:t>Kosten müssen gedeckt werden</a:t>
            </a:r>
            <a:r>
              <a:rPr lang="de-DE" sz="3600" b="1" dirty="0" smtClean="0">
                <a:solidFill>
                  <a:srgbClr val="6E9906"/>
                </a:solidFill>
              </a:rPr>
              <a:t>.</a:t>
            </a:r>
          </a:p>
          <a:p>
            <a:pPr algn="ctr"/>
            <a:endParaRPr lang="de-DE" sz="3600" b="1" dirty="0" smtClean="0">
              <a:solidFill>
                <a:srgbClr val="660066"/>
              </a:solidFill>
            </a:endParaRPr>
          </a:p>
          <a:p>
            <a:pPr algn="ctr"/>
            <a:r>
              <a:rPr lang="de-DE" sz="3600" b="1" dirty="0" smtClean="0">
                <a:solidFill>
                  <a:srgbClr val="6E9906"/>
                </a:solidFill>
              </a:rPr>
              <a:t>Ohne Kostendeckung, </a:t>
            </a:r>
            <a:r>
              <a:rPr lang="de-DE" sz="3600" b="1" dirty="0">
                <a:solidFill>
                  <a:srgbClr val="6E9906"/>
                </a:solidFill>
              </a:rPr>
              <a:t>keine </a:t>
            </a:r>
            <a:r>
              <a:rPr lang="de-DE" sz="3600" b="1" dirty="0" smtClean="0">
                <a:solidFill>
                  <a:srgbClr val="6E9906"/>
                </a:solidFill>
              </a:rPr>
              <a:t>Nachhaltigkeit!</a:t>
            </a:r>
            <a:r>
              <a:rPr lang="fr-FR" sz="3600" dirty="0" smtClean="0">
                <a:solidFill>
                  <a:srgbClr val="6E9906"/>
                </a:solidFill>
              </a:rPr>
              <a:t> </a:t>
            </a:r>
            <a:endParaRPr lang="fr-FR" sz="3600" dirty="0">
              <a:solidFill>
                <a:srgbClr val="6E9906"/>
              </a:solidFill>
            </a:endParaRPr>
          </a:p>
        </p:txBody>
      </p:sp>
      <p:pic>
        <p:nvPicPr>
          <p:cNvPr id="8" name="Image 7"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636839823"/>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241300" y="53279"/>
            <a:ext cx="8902700"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Seit Jahren aber schwierige Situation für Landwirte</a:t>
            </a:r>
            <a:endParaRPr lang="de-CH" sz="2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659773"/>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4" name="Rechteck 3"/>
          <p:cNvSpPr/>
          <p:nvPr/>
        </p:nvSpPr>
        <p:spPr>
          <a:xfrm>
            <a:off x="241300" y="766705"/>
            <a:ext cx="8831505" cy="987963"/>
          </a:xfrm>
          <a:prstGeom prst="rect">
            <a:avLst/>
          </a:prstGeom>
        </p:spPr>
        <p:txBody>
          <a:bodyPr wrap="square">
            <a:spAutoFit/>
          </a:bodyPr>
          <a:lstStyle/>
          <a:p>
            <a:pPr marL="342900" indent="-342900" algn="just">
              <a:lnSpc>
                <a:spcPct val="80000"/>
              </a:lnSpc>
              <a:buFont typeface="Arial"/>
              <a:buChar char="•"/>
            </a:pPr>
            <a:r>
              <a:rPr lang="de-DE" dirty="0">
                <a:solidFill>
                  <a:srgbClr val="230094"/>
                </a:solidFill>
              </a:rPr>
              <a:t>Milch zu produzieren </a:t>
            </a:r>
            <a:r>
              <a:rPr lang="de-DE" dirty="0" smtClean="0">
                <a:solidFill>
                  <a:srgbClr val="230094"/>
                </a:solidFill>
              </a:rPr>
              <a:t>kostete z. B. in </a:t>
            </a:r>
            <a:r>
              <a:rPr lang="de-DE" b="1" dirty="0" smtClean="0">
                <a:solidFill>
                  <a:srgbClr val="230094"/>
                </a:solidFill>
              </a:rPr>
              <a:t>Deutschland </a:t>
            </a:r>
            <a:r>
              <a:rPr lang="de-DE" dirty="0" smtClean="0">
                <a:solidFill>
                  <a:srgbClr val="230094"/>
                </a:solidFill>
              </a:rPr>
              <a:t>im 5-Jahresdurchschnitt </a:t>
            </a:r>
            <a:r>
              <a:rPr lang="de-DE" b="1" dirty="0" smtClean="0">
                <a:solidFill>
                  <a:srgbClr val="230094"/>
                </a:solidFill>
              </a:rPr>
              <a:t>43,15 Cent </a:t>
            </a:r>
            <a:r>
              <a:rPr lang="mr-IN" dirty="0" smtClean="0">
                <a:solidFill>
                  <a:srgbClr val="230094"/>
                </a:solidFill>
              </a:rPr>
              <a:t>–</a:t>
            </a:r>
            <a:r>
              <a:rPr lang="de-DE" dirty="0" smtClean="0">
                <a:solidFill>
                  <a:srgbClr val="230094"/>
                </a:solidFill>
              </a:rPr>
              <a:t> aber der durchschnittliche Preis lag bei nur </a:t>
            </a:r>
            <a:r>
              <a:rPr lang="de-DE" b="1" dirty="0" smtClean="0">
                <a:solidFill>
                  <a:srgbClr val="230094"/>
                </a:solidFill>
              </a:rPr>
              <a:t>34,68 Cent/Kilogramm Milch.</a:t>
            </a:r>
            <a:br>
              <a:rPr lang="de-DE" b="1" dirty="0" smtClean="0">
                <a:solidFill>
                  <a:srgbClr val="230094"/>
                </a:solidFill>
              </a:rPr>
            </a:br>
            <a:endParaRPr lang="de-DE" b="1" dirty="0">
              <a:solidFill>
                <a:srgbClr val="230094"/>
              </a:solidFill>
            </a:endParaRPr>
          </a:p>
          <a:p>
            <a:pPr marL="285750" indent="-285750" algn="just">
              <a:lnSpc>
                <a:spcPct val="80000"/>
              </a:lnSpc>
              <a:spcAft>
                <a:spcPts val="600"/>
              </a:spcAft>
              <a:buFont typeface="Arial"/>
              <a:buChar char="•"/>
            </a:pPr>
            <a:r>
              <a:rPr lang="de-DE" dirty="0" smtClean="0">
                <a:solidFill>
                  <a:srgbClr val="230094"/>
                </a:solidFill>
              </a:rPr>
              <a:t>In</a:t>
            </a:r>
            <a:r>
              <a:rPr lang="de-DE" b="1" dirty="0" smtClean="0">
                <a:solidFill>
                  <a:srgbClr val="230094"/>
                </a:solidFill>
              </a:rPr>
              <a:t> Frankreich </a:t>
            </a:r>
            <a:r>
              <a:rPr lang="de-DE" dirty="0" smtClean="0">
                <a:solidFill>
                  <a:srgbClr val="230094"/>
                </a:solidFill>
              </a:rPr>
              <a:t>lagen die Kosten bei </a:t>
            </a:r>
            <a:r>
              <a:rPr lang="de-DE" b="1" dirty="0" smtClean="0">
                <a:solidFill>
                  <a:srgbClr val="230094"/>
                </a:solidFill>
              </a:rPr>
              <a:t>46,38 Cent</a:t>
            </a:r>
            <a:r>
              <a:rPr lang="de-DE" dirty="0" smtClean="0">
                <a:solidFill>
                  <a:srgbClr val="230094"/>
                </a:solidFill>
              </a:rPr>
              <a:t>, der Preis bei nur </a:t>
            </a:r>
            <a:r>
              <a:rPr lang="de-DE" b="1" dirty="0" smtClean="0">
                <a:solidFill>
                  <a:srgbClr val="230094"/>
                </a:solidFill>
              </a:rPr>
              <a:t>33,91 Cent</a:t>
            </a:r>
            <a:r>
              <a:rPr lang="de-DE" dirty="0" smtClean="0">
                <a:solidFill>
                  <a:srgbClr val="230094"/>
                </a:solidFill>
              </a:rPr>
              <a:t>. </a:t>
            </a:r>
            <a:r>
              <a:rPr lang="de-DE" b="1" dirty="0" smtClean="0">
                <a:solidFill>
                  <a:srgbClr val="230094"/>
                </a:solidFill>
              </a:rPr>
              <a:t>  </a:t>
            </a:r>
            <a:endParaRPr lang="de-DE" b="1" dirty="0">
              <a:solidFill>
                <a:srgbClr val="230094"/>
              </a:solidFill>
            </a:endParaRPr>
          </a:p>
        </p:txBody>
      </p:sp>
      <p:sp>
        <p:nvSpPr>
          <p:cNvPr id="10" name="Rechteck 9"/>
          <p:cNvSpPr/>
          <p:nvPr/>
        </p:nvSpPr>
        <p:spPr>
          <a:xfrm>
            <a:off x="635000" y="2343150"/>
            <a:ext cx="495300" cy="27525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2" name="Image 1" descr="Grafik_Kosten.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778" y="2115499"/>
            <a:ext cx="6533444" cy="3028000"/>
          </a:xfrm>
          <a:prstGeom prst="rect">
            <a:avLst/>
          </a:prstGeom>
        </p:spPr>
      </p:pic>
      <p:pic>
        <p:nvPicPr>
          <p:cNvPr id="3" name="Image 2" descr="Grafik_Kosten2.pdf"/>
          <p:cNvPicPr>
            <a:picLocks noChangeAspect="1"/>
          </p:cNvPicPr>
          <p:nvPr/>
        </p:nvPicPr>
        <p:blipFill rotWithShape="1">
          <a:blip r:embed="rId4">
            <a:extLst>
              <a:ext uri="{28A0092B-C50C-407E-A947-70E740481C1C}">
                <a14:useLocalDpi xmlns:a14="http://schemas.microsoft.com/office/drawing/2010/main" val="0"/>
              </a:ext>
            </a:extLst>
          </a:blip>
          <a:srcRect t="30943"/>
          <a:stretch/>
        </p:blipFill>
        <p:spPr>
          <a:xfrm>
            <a:off x="1368779" y="1774973"/>
            <a:ext cx="6533444" cy="355739"/>
          </a:xfrm>
          <a:prstGeom prst="rect">
            <a:avLst/>
          </a:prstGeom>
        </p:spPr>
      </p:pic>
    </p:spTree>
    <p:extLst>
      <p:ext uri="{BB962C8B-B14F-4D97-AF65-F5344CB8AC3E}">
        <p14:creationId xmlns:p14="http://schemas.microsoft.com/office/powerpoint/2010/main" val="270691945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241300" y="95612"/>
            <a:ext cx="8902700"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400" b="1" dirty="0" smtClean="0">
                <a:solidFill>
                  <a:srgbClr val="1E3C99"/>
                </a:solidFill>
                <a:latin typeface="+mn-lt"/>
                <a:ea typeface="ＭＳ Ｐゴシック" charset="0"/>
                <a:cs typeface="Arial"/>
              </a:rPr>
              <a:t>Aktuelle Studie für Deutschland zeigt:</a:t>
            </a:r>
          </a:p>
          <a:p>
            <a:pPr algn="l">
              <a:tabLst>
                <a:tab pos="1797050" algn="l"/>
              </a:tabLst>
            </a:pPr>
            <a:r>
              <a:rPr lang="de-DE" sz="2400" b="1" dirty="0">
                <a:solidFill>
                  <a:srgbClr val="6E9906"/>
                </a:solidFill>
                <a:latin typeface="Calibri" charset="0"/>
                <a:ea typeface="Calibri" charset="0"/>
                <a:cs typeface="Calibri" charset="0"/>
              </a:rPr>
              <a:t>Auch im Biomilchsektor existiert keine </a:t>
            </a:r>
            <a:r>
              <a:rPr lang="de-DE" sz="2400" b="1" dirty="0" smtClean="0">
                <a:solidFill>
                  <a:srgbClr val="6E9906"/>
                </a:solidFill>
                <a:latin typeface="Calibri" charset="0"/>
                <a:ea typeface="Calibri" charset="0"/>
                <a:cs typeface="Calibri" charset="0"/>
              </a:rPr>
              <a:t>Kostendeckung!</a:t>
            </a:r>
            <a:endParaRPr lang="de-DE" sz="2400" b="1" dirty="0">
              <a:solidFill>
                <a:srgbClr val="6E9906"/>
              </a:solidFill>
              <a:latin typeface="Calibri" charset="0"/>
              <a:ea typeface="Calibri" charset="0"/>
              <a:cs typeface="Calibri" charset="0"/>
            </a:endParaRPr>
          </a:p>
          <a:p>
            <a:pPr algn="l">
              <a:tabLst>
                <a:tab pos="1797050" algn="l"/>
              </a:tabLst>
            </a:pPr>
            <a:endParaRPr lang="de-CH" sz="24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935998"/>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9" name="Inhaltsplatzhalter 1"/>
          <p:cNvSpPr txBox="1">
            <a:spLocks/>
          </p:cNvSpPr>
          <p:nvPr/>
        </p:nvSpPr>
        <p:spPr>
          <a:xfrm>
            <a:off x="118698" y="1001890"/>
            <a:ext cx="9025304" cy="380294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7EAD45"/>
              </a:buClr>
              <a:buNone/>
            </a:pPr>
            <a:endParaRPr lang="de-DE" sz="800" b="1" dirty="0" smtClean="0">
              <a:solidFill>
                <a:srgbClr val="414141"/>
              </a:solidFill>
              <a:latin typeface="Calibri" charset="0"/>
              <a:ea typeface="Calibri" charset="0"/>
              <a:cs typeface="Calibri" charset="0"/>
            </a:endParaRPr>
          </a:p>
          <a:p>
            <a:r>
              <a:rPr lang="de-DE" sz="2400" b="1" dirty="0" smtClean="0">
                <a:latin typeface="Calibri" charset="0"/>
                <a:ea typeface="Calibri" charset="0"/>
                <a:cs typeface="Calibri" charset="0"/>
              </a:rPr>
              <a:t>Unterdeckung </a:t>
            </a:r>
            <a:r>
              <a:rPr lang="de-DE" sz="2400" dirty="0" smtClean="0">
                <a:latin typeface="Calibri" charset="0"/>
                <a:ea typeface="Calibri" charset="0"/>
                <a:cs typeface="Calibri" charset="0"/>
              </a:rPr>
              <a:t>liegt bei </a:t>
            </a:r>
            <a:r>
              <a:rPr lang="de-DE" sz="2400" b="1" dirty="0" smtClean="0">
                <a:latin typeface="Calibri" charset="0"/>
                <a:ea typeface="Calibri" charset="0"/>
                <a:cs typeface="Calibri" charset="0"/>
              </a:rPr>
              <a:t>27 </a:t>
            </a:r>
            <a:r>
              <a:rPr lang="de-DE" sz="2400" b="1" dirty="0">
                <a:latin typeface="Calibri" charset="0"/>
                <a:ea typeface="Calibri" charset="0"/>
                <a:cs typeface="Calibri" charset="0"/>
              </a:rPr>
              <a:t>Prozent </a:t>
            </a:r>
            <a:r>
              <a:rPr lang="de-DE" sz="2400" dirty="0">
                <a:latin typeface="Calibri" charset="0"/>
                <a:ea typeface="Calibri" charset="0"/>
                <a:cs typeface="Calibri" charset="0"/>
              </a:rPr>
              <a:t>(</a:t>
            </a:r>
            <a:r>
              <a:rPr lang="de-DE" sz="2400" i="1" dirty="0">
                <a:latin typeface="Calibri" charset="0"/>
                <a:ea typeface="Calibri" charset="0"/>
                <a:cs typeface="Calibri" charset="0"/>
              </a:rPr>
              <a:t>WJ </a:t>
            </a:r>
            <a:r>
              <a:rPr lang="de-DE" sz="2400" i="1" dirty="0" smtClean="0">
                <a:latin typeface="Calibri" charset="0"/>
                <a:ea typeface="Calibri" charset="0"/>
                <a:cs typeface="Calibri" charset="0"/>
              </a:rPr>
              <a:t>2019/20 – Trend</a:t>
            </a:r>
            <a:r>
              <a:rPr lang="de-DE" sz="2400" dirty="0" smtClean="0">
                <a:latin typeface="Calibri" charset="0"/>
                <a:ea typeface="Calibri" charset="0"/>
                <a:cs typeface="Calibri" charset="0"/>
              </a:rPr>
              <a:t>) </a:t>
            </a:r>
          </a:p>
          <a:p>
            <a:pPr lvl="1"/>
            <a:r>
              <a:rPr lang="de-DE" sz="2000" dirty="0" smtClean="0">
                <a:latin typeface="Calibri" charset="0"/>
                <a:ea typeface="Calibri" charset="0"/>
                <a:cs typeface="Calibri" charset="0"/>
              </a:rPr>
              <a:t>Milcherzeugungskosten von </a:t>
            </a:r>
            <a:r>
              <a:rPr lang="de-DE" sz="2000" b="1" dirty="0" smtClean="0">
                <a:latin typeface="Calibri" charset="0"/>
                <a:ea typeface="Calibri" charset="0"/>
                <a:cs typeface="Calibri" charset="0"/>
              </a:rPr>
              <a:t>64,63 Cent</a:t>
            </a:r>
          </a:p>
          <a:p>
            <a:pPr lvl="1"/>
            <a:r>
              <a:rPr lang="de-DE" sz="2000" dirty="0" smtClean="0">
                <a:latin typeface="Calibri" charset="0"/>
                <a:ea typeface="Calibri" charset="0"/>
                <a:cs typeface="Calibri" charset="0"/>
              </a:rPr>
              <a:t>Milchauszahlungspreis von </a:t>
            </a:r>
            <a:r>
              <a:rPr lang="de-DE" sz="2000" b="1" dirty="0" smtClean="0">
                <a:latin typeface="Calibri" charset="0"/>
                <a:ea typeface="Calibri" charset="0"/>
                <a:cs typeface="Calibri" charset="0"/>
              </a:rPr>
              <a:t>47,17 Cen</a:t>
            </a:r>
            <a:r>
              <a:rPr lang="de-DE" sz="2000" dirty="0" smtClean="0">
                <a:latin typeface="Calibri" charset="0"/>
                <a:ea typeface="Calibri" charset="0"/>
                <a:cs typeface="Calibri" charset="0"/>
              </a:rPr>
              <a:t>t pro Kilogramm</a:t>
            </a:r>
          </a:p>
          <a:p>
            <a:pPr lvl="1"/>
            <a:endParaRPr lang="de-DE" sz="2000" dirty="0">
              <a:latin typeface="Calibri" charset="0"/>
              <a:ea typeface="Calibri" charset="0"/>
              <a:cs typeface="Calibri" charset="0"/>
            </a:endParaRPr>
          </a:p>
          <a:p>
            <a:r>
              <a:rPr lang="de-DE" sz="2400" dirty="0">
                <a:latin typeface="Calibri" charset="0"/>
                <a:ea typeface="Calibri" charset="0"/>
                <a:cs typeface="Calibri" charset="0"/>
              </a:rPr>
              <a:t>Auch wenn die Biomilchpreise in den vergangenen Jahren deutlich über denen lagen, die die konventionellen Milchbauern </a:t>
            </a:r>
            <a:r>
              <a:rPr lang="de-DE" sz="2400" dirty="0" smtClean="0">
                <a:latin typeface="Calibri" charset="0"/>
                <a:ea typeface="Calibri" charset="0"/>
                <a:cs typeface="Calibri" charset="0"/>
              </a:rPr>
              <a:t>bekamen</a:t>
            </a:r>
            <a:r>
              <a:rPr lang="de-DE" sz="2400" dirty="0" smtClean="0">
                <a:solidFill>
                  <a:srgbClr val="000000"/>
                </a:solidFill>
                <a:latin typeface="Calibri" charset="0"/>
                <a:ea typeface="Calibri" charset="0"/>
                <a:cs typeface="Calibri" charset="0"/>
              </a:rPr>
              <a:t>, sind jedoch auch die </a:t>
            </a:r>
            <a:r>
              <a:rPr lang="de-DE" sz="2400" dirty="0">
                <a:solidFill>
                  <a:srgbClr val="000000"/>
                </a:solidFill>
                <a:latin typeface="Calibri" charset="0"/>
                <a:ea typeface="Calibri" charset="0"/>
                <a:cs typeface="Calibri" charset="0"/>
              </a:rPr>
              <a:t>Kosten </a:t>
            </a:r>
            <a:r>
              <a:rPr lang="de-DE" sz="2400" dirty="0" smtClean="0">
                <a:solidFill>
                  <a:srgbClr val="000000"/>
                </a:solidFill>
                <a:latin typeface="Calibri" charset="0"/>
                <a:ea typeface="Calibri" charset="0"/>
                <a:cs typeface="Calibri" charset="0"/>
              </a:rPr>
              <a:t>höher</a:t>
            </a:r>
            <a:r>
              <a:rPr lang="de-DE" sz="2400" dirty="0">
                <a:solidFill>
                  <a:srgbClr val="000000"/>
                </a:solidFill>
                <a:latin typeface="Calibri" charset="0"/>
                <a:ea typeface="Calibri" charset="0"/>
                <a:cs typeface="Calibri" charset="0"/>
              </a:rPr>
              <a:t>.</a:t>
            </a:r>
          </a:p>
          <a:p>
            <a:pPr marL="0" indent="0">
              <a:buNone/>
            </a:pPr>
            <a:r>
              <a:rPr lang="de-DE" sz="2400" dirty="0">
                <a:latin typeface="Calibri" charset="0"/>
                <a:ea typeface="Calibri" charset="0"/>
                <a:cs typeface="Calibri" charset="0"/>
              </a:rPr>
              <a:t> </a:t>
            </a:r>
          </a:p>
          <a:p>
            <a:pPr>
              <a:buFont typeface="Wingdings" charset="0"/>
              <a:buNone/>
            </a:pPr>
            <a:r>
              <a:rPr lang="de-DE" sz="2400" dirty="0">
                <a:latin typeface="Calibri" charset="0"/>
                <a:ea typeface="Calibri" charset="0"/>
                <a:cs typeface="Calibri" charset="0"/>
                <a:sym typeface="Wingdings" charset="0"/>
              </a:rPr>
              <a:t></a:t>
            </a:r>
            <a:r>
              <a:rPr lang="de-DE" sz="2400" dirty="0">
                <a:latin typeface="Calibri" charset="0"/>
                <a:ea typeface="Calibri" charset="0"/>
                <a:cs typeface="Calibri" charset="0"/>
              </a:rPr>
              <a:t> </a:t>
            </a:r>
            <a:r>
              <a:rPr lang="de-DE" sz="2400" b="1" i="1" dirty="0">
                <a:solidFill>
                  <a:schemeClr val="accent1"/>
                </a:solidFill>
                <a:latin typeface="Calibri" charset="0"/>
                <a:ea typeface="Calibri" charset="0"/>
                <a:cs typeface="Calibri" charset="0"/>
              </a:rPr>
              <a:t>F</a:t>
            </a:r>
            <a:r>
              <a:rPr lang="de-DE" sz="2400" b="1" i="1" dirty="0" smtClean="0">
                <a:solidFill>
                  <a:schemeClr val="accent1"/>
                </a:solidFill>
                <a:latin typeface="Calibri" charset="0"/>
                <a:ea typeface="Calibri" charset="0"/>
                <a:cs typeface="Calibri" charset="0"/>
              </a:rPr>
              <a:t>ür </a:t>
            </a:r>
            <a:r>
              <a:rPr lang="de-DE" sz="2400" b="1" i="1" dirty="0">
                <a:solidFill>
                  <a:schemeClr val="accent1"/>
                </a:solidFill>
                <a:latin typeface="Calibri" charset="0"/>
                <a:ea typeface="Calibri" charset="0"/>
                <a:cs typeface="Calibri" charset="0"/>
              </a:rPr>
              <a:t>Biomilchbauern ist die wirtschaftliche Lage ähnlich problematisch wie für ihre Kollegen im konventionellen B</a:t>
            </a:r>
            <a:r>
              <a:rPr lang="de-DE" sz="2400" b="1" i="1" dirty="0" smtClean="0">
                <a:solidFill>
                  <a:schemeClr val="accent1"/>
                </a:solidFill>
                <a:latin typeface="Calibri" charset="0"/>
                <a:ea typeface="Calibri" charset="0"/>
                <a:cs typeface="Calibri" charset="0"/>
              </a:rPr>
              <a:t>ereich.</a:t>
            </a:r>
            <a:endParaRPr lang="de-DE" sz="2400" b="1" i="1" dirty="0">
              <a:solidFill>
                <a:schemeClr val="accent1"/>
              </a:solidFill>
              <a:latin typeface="Calibri" charset="0"/>
              <a:ea typeface="Calibri" charset="0"/>
              <a:cs typeface="Calibri" charset="0"/>
            </a:endParaRPr>
          </a:p>
          <a:p>
            <a:pPr lvl="1">
              <a:buClr>
                <a:srgbClr val="7EAD45"/>
              </a:buClr>
            </a:pPr>
            <a:endParaRPr lang="de-DE" sz="2000" dirty="0" smtClean="0">
              <a:solidFill>
                <a:srgbClr val="414141"/>
              </a:solidFill>
              <a:latin typeface="Calibri" charset="0"/>
              <a:ea typeface="Calibri" charset="0"/>
              <a:cs typeface="Calibri" charset="0"/>
            </a:endParaRPr>
          </a:p>
          <a:p>
            <a:pPr>
              <a:buClr>
                <a:srgbClr val="7EAD45"/>
              </a:buClr>
            </a:pPr>
            <a:endParaRPr lang="de-DE" sz="700" dirty="0" smtClean="0">
              <a:solidFill>
                <a:srgbClr val="414141"/>
              </a:solidFill>
              <a:latin typeface="Calibri" charset="0"/>
              <a:ea typeface="Calibri" charset="0"/>
              <a:cs typeface="Calibri" charset="0"/>
            </a:endParaRPr>
          </a:p>
          <a:p>
            <a:endParaRPr lang="de-DE" sz="2800" dirty="0">
              <a:latin typeface="Calibri" charset="0"/>
              <a:ea typeface="Calibri" charset="0"/>
              <a:cs typeface="Calibri" charset="0"/>
            </a:endParaRPr>
          </a:p>
        </p:txBody>
      </p:sp>
    </p:spTree>
    <p:extLst>
      <p:ext uri="{BB962C8B-B14F-4D97-AF65-F5344CB8AC3E}">
        <p14:creationId xmlns:p14="http://schemas.microsoft.com/office/powerpoint/2010/main" val="283910774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2100" y="23918"/>
            <a:ext cx="8661400" cy="976207"/>
          </a:xfrm>
        </p:spPr>
        <p:txBody>
          <a:bodyPr>
            <a:noAutofit/>
          </a:bodyPr>
          <a:lstStyle/>
          <a:p>
            <a:pPr algn="l"/>
            <a:r>
              <a:rPr lang="de-DE" sz="2500" b="1" dirty="0" smtClean="0">
                <a:solidFill>
                  <a:srgbClr val="000090"/>
                </a:solidFill>
              </a:rPr>
              <a:t>Einkommen in der Landwirtschaft im Vergleich zur Gesamtbevölkerung (EU-28)</a:t>
            </a:r>
          </a:p>
        </p:txBody>
      </p:sp>
      <p:sp>
        <p:nvSpPr>
          <p:cNvPr id="13" name="Inhaltsplatzhalter 12"/>
          <p:cNvSpPr>
            <a:spLocks noGrp="1"/>
          </p:cNvSpPr>
          <p:nvPr>
            <p:ph idx="1"/>
          </p:nvPr>
        </p:nvSpPr>
        <p:spPr>
          <a:xfrm>
            <a:off x="139700" y="1057276"/>
            <a:ext cx="8547100" cy="3394472"/>
          </a:xfrm>
        </p:spPr>
        <p:txBody>
          <a:bodyPr>
            <a:normAutofit/>
          </a:bodyPr>
          <a:lstStyle/>
          <a:p>
            <a:pPr marL="0" indent="0">
              <a:buNone/>
            </a:pPr>
            <a:endParaRPr lang="de-DE" sz="900" b="1" dirty="0" smtClean="0"/>
          </a:p>
          <a:p>
            <a:pPr lvl="1">
              <a:buFont typeface="Wingdings" charset="2"/>
              <a:buChar char="§"/>
            </a:pPr>
            <a:r>
              <a:rPr lang="de-DE" sz="2000" dirty="0" smtClean="0"/>
              <a:t>2017, ein „normales Jahr“: Einkommen pro Person lag bei nur </a:t>
            </a:r>
            <a:r>
              <a:rPr lang="de-DE" sz="2000" b="1" dirty="0" smtClean="0">
                <a:solidFill>
                  <a:srgbClr val="000090"/>
                </a:solidFill>
              </a:rPr>
              <a:t>46,5%</a:t>
            </a:r>
            <a:r>
              <a:rPr lang="de-DE" sz="2000" dirty="0" smtClean="0"/>
              <a:t> vom EU-Durchschnittseinkommen</a:t>
            </a:r>
          </a:p>
          <a:p>
            <a:pPr marL="457200" lvl="1" indent="0">
              <a:buNone/>
            </a:pPr>
            <a:endParaRPr lang="de-DE" sz="1050" dirty="0" smtClean="0"/>
          </a:p>
          <a:p>
            <a:pPr lvl="1">
              <a:buFont typeface="Wingdings" charset="2"/>
              <a:buChar char="§"/>
            </a:pPr>
            <a:r>
              <a:rPr lang="de-DE" sz="2000" dirty="0" smtClean="0"/>
              <a:t>2009 lag es bei nur </a:t>
            </a:r>
            <a:r>
              <a:rPr lang="de-DE" sz="2000" b="1" dirty="0" smtClean="0">
                <a:solidFill>
                  <a:srgbClr val="000090"/>
                </a:solidFill>
              </a:rPr>
              <a:t>27,5%</a:t>
            </a:r>
            <a:r>
              <a:rPr lang="de-DE" sz="2000" dirty="0" smtClean="0"/>
              <a:t> </a:t>
            </a:r>
            <a:endParaRPr lang="de-DE" sz="2000" dirty="0"/>
          </a:p>
        </p:txBody>
      </p:sp>
      <p:pic>
        <p:nvPicPr>
          <p:cNvPr id="14" name="Bild 13" descr="Bildschirmfoto 2018-11-06 um 13.02.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3400" y="2630757"/>
            <a:ext cx="6070600" cy="2399855"/>
          </a:xfrm>
          <a:prstGeom prst="rect">
            <a:avLst/>
          </a:prstGeom>
        </p:spPr>
      </p:pic>
      <p:sp>
        <p:nvSpPr>
          <p:cNvPr id="7" name="Rectangle 2"/>
          <p:cNvSpPr>
            <a:spLocks noChangeArrowheads="1"/>
          </p:cNvSpPr>
          <p:nvPr/>
        </p:nvSpPr>
        <p:spPr bwMode="auto">
          <a:xfrm>
            <a:off x="0" y="977239"/>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spcBef>
                <a:spcPts val="0"/>
              </a:spcBef>
              <a:buClr>
                <a:srgbClr val="000000"/>
              </a:buClr>
              <a:buSzPct val="100000"/>
              <a:buFont typeface="Arial" pitchFamily="-106" charset="0"/>
              <a:buNone/>
              <a:defRPr/>
            </a:pPr>
            <a:endParaRPr lang="de-DE" dirty="0">
              <a:latin typeface="Arial" pitchFamily="-106" charset="0"/>
              <a:ea typeface="+mn-ea"/>
              <a:cs typeface="+mn-cs"/>
            </a:endParaRPr>
          </a:p>
        </p:txBody>
      </p:sp>
    </p:spTree>
    <p:extLst>
      <p:ext uri="{BB962C8B-B14F-4D97-AF65-F5344CB8AC3E}">
        <p14:creationId xmlns:p14="http://schemas.microsoft.com/office/powerpoint/2010/main" val="885660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1"/>
          <p:cNvSpPr txBox="1">
            <a:spLocks noChangeArrowheads="1"/>
          </p:cNvSpPr>
          <p:nvPr/>
        </p:nvSpPr>
        <p:spPr>
          <a:xfrm>
            <a:off x="241301" y="259188"/>
            <a:ext cx="8902700"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400" b="1" dirty="0" smtClean="0">
                <a:solidFill>
                  <a:srgbClr val="1E3C99"/>
                </a:solidFill>
                <a:latin typeface="+mn-lt"/>
                <a:ea typeface="ＭＳ Ｐゴシック" charset="0"/>
                <a:cs typeface="Arial"/>
              </a:rPr>
              <a:t>Was verdient ein Milcherzeuger pro Stunde in Deutschland?</a:t>
            </a:r>
            <a:endParaRPr lang="de-CH" sz="1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935998"/>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9" name="Inhaltsplatzhalter 1"/>
          <p:cNvSpPr txBox="1">
            <a:spLocks/>
          </p:cNvSpPr>
          <p:nvPr/>
        </p:nvSpPr>
        <p:spPr>
          <a:xfrm>
            <a:off x="220664" y="1168004"/>
            <a:ext cx="8923337" cy="39754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Clr>
                <a:srgbClr val="7EAD45"/>
              </a:buClr>
            </a:pPr>
            <a:endParaRPr lang="de-DE" sz="2200" dirty="0" smtClean="0">
              <a:solidFill>
                <a:srgbClr val="414141"/>
              </a:solidFill>
              <a:latin typeface="Calibri" charset="0"/>
              <a:ea typeface="Calibri" charset="0"/>
              <a:cs typeface="Calibri" charset="0"/>
            </a:endParaRPr>
          </a:p>
          <a:p>
            <a:pPr>
              <a:buClr>
                <a:srgbClr val="7EAD45"/>
              </a:buClr>
            </a:pPr>
            <a:endParaRPr lang="de-DE" sz="800" dirty="0" smtClean="0">
              <a:solidFill>
                <a:srgbClr val="414141"/>
              </a:solidFill>
              <a:latin typeface="Calibri" charset="0"/>
              <a:ea typeface="Calibri" charset="0"/>
              <a:cs typeface="Calibri" charset="0"/>
            </a:endParaRPr>
          </a:p>
          <a:p>
            <a:endParaRPr lang="de-DE" dirty="0">
              <a:latin typeface="Calibri" charset="0"/>
              <a:ea typeface="Calibri" charset="0"/>
              <a:cs typeface="Calibri" charset="0"/>
            </a:endParaRPr>
          </a:p>
        </p:txBody>
      </p:sp>
      <p:pic>
        <p:nvPicPr>
          <p:cNvPr id="3" name="Image 2" descr="Kopie von Gesamtschau_2020_reale_Einkünfte_Milch_neu.xlsx.pdf"/>
          <p:cNvPicPr>
            <a:picLocks noChangeAspect="1"/>
          </p:cNvPicPr>
          <p:nvPr/>
        </p:nvPicPr>
        <p:blipFill rotWithShape="1">
          <a:blip r:embed="rId3">
            <a:extLst>
              <a:ext uri="{28A0092B-C50C-407E-A947-70E740481C1C}">
                <a14:useLocalDpi xmlns:a14="http://schemas.microsoft.com/office/drawing/2010/main" val="0"/>
              </a:ext>
            </a:extLst>
          </a:blip>
          <a:srcRect l="5938" t="12561" r="26736" b="59791"/>
          <a:stretch/>
        </p:blipFill>
        <p:spPr>
          <a:xfrm>
            <a:off x="59865" y="924659"/>
            <a:ext cx="8574648" cy="2488278"/>
          </a:xfrm>
          <a:prstGeom prst="rect">
            <a:avLst/>
          </a:prstGeom>
        </p:spPr>
      </p:pic>
      <p:sp>
        <p:nvSpPr>
          <p:cNvPr id="5" name="ZoneTexte 4"/>
          <p:cNvSpPr txBox="1"/>
          <p:nvPr/>
        </p:nvSpPr>
        <p:spPr>
          <a:xfrm>
            <a:off x="59865" y="3740134"/>
            <a:ext cx="8574648" cy="1200329"/>
          </a:xfrm>
          <a:prstGeom prst="rect">
            <a:avLst/>
          </a:prstGeom>
          <a:noFill/>
        </p:spPr>
        <p:txBody>
          <a:bodyPr wrap="square" rtlCol="0">
            <a:spAutoFit/>
          </a:bodyPr>
          <a:lstStyle/>
          <a:p>
            <a:pPr marL="285750" indent="-285750">
              <a:buFont typeface="Arial"/>
              <a:buChar char="•"/>
            </a:pPr>
            <a:r>
              <a:rPr lang="de-DE" dirty="0" smtClean="0"/>
              <a:t>2018 lag das Einkommen der deutschen Milcherzeuger bei </a:t>
            </a:r>
            <a:r>
              <a:rPr lang="de-DE" b="1" dirty="0" smtClean="0">
                <a:solidFill>
                  <a:schemeClr val="accent6"/>
                </a:solidFill>
              </a:rPr>
              <a:t>4,02 €/Stunde</a:t>
            </a:r>
            <a:r>
              <a:rPr lang="de-DE" dirty="0" smtClean="0"/>
              <a:t>.</a:t>
            </a:r>
          </a:p>
          <a:p>
            <a:pPr marL="285750" indent="-285750">
              <a:buFont typeface="Arial"/>
              <a:buChar char="•"/>
            </a:pPr>
            <a:endParaRPr lang="de-DE" dirty="0" smtClean="0"/>
          </a:p>
          <a:p>
            <a:pPr marL="285750" indent="-285750">
              <a:buFont typeface="Arial"/>
              <a:buChar char="•"/>
            </a:pPr>
            <a:r>
              <a:rPr lang="de-DE" dirty="0" smtClean="0"/>
              <a:t>2019 verblieben sogar keine Einnahmen mehr aus der Milcherzeugung und den Beihilfen, sodass Milcherzeuger </a:t>
            </a:r>
            <a:r>
              <a:rPr lang="de-DE" b="1" dirty="0" smtClean="0">
                <a:solidFill>
                  <a:schemeClr val="accent6"/>
                </a:solidFill>
              </a:rPr>
              <a:t>kein Einkommen </a:t>
            </a:r>
            <a:r>
              <a:rPr lang="de-DE" dirty="0" smtClean="0"/>
              <a:t>erzielen konnten!</a:t>
            </a:r>
          </a:p>
        </p:txBody>
      </p:sp>
    </p:spTree>
    <p:extLst>
      <p:ext uri="{BB962C8B-B14F-4D97-AF65-F5344CB8AC3E}">
        <p14:creationId xmlns:p14="http://schemas.microsoft.com/office/powerpoint/2010/main" val="1089394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1"/>
          <p:cNvSpPr txBox="1">
            <a:spLocks noChangeArrowheads="1"/>
          </p:cNvSpPr>
          <p:nvPr/>
        </p:nvSpPr>
        <p:spPr>
          <a:xfrm>
            <a:off x="241301" y="259188"/>
            <a:ext cx="8902700"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400" b="1" dirty="0" smtClean="0">
                <a:solidFill>
                  <a:srgbClr val="1E3C99"/>
                </a:solidFill>
                <a:latin typeface="+mn-lt"/>
                <a:ea typeface="ＭＳ Ｐゴシック" charset="0"/>
                <a:cs typeface="Arial"/>
              </a:rPr>
              <a:t>Was verdient ein Milcherzeuger pro Stunde in Deutschland?</a:t>
            </a:r>
            <a:endParaRPr lang="de-CH" sz="1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935998"/>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9" name="Inhaltsplatzhalter 1"/>
          <p:cNvSpPr txBox="1">
            <a:spLocks/>
          </p:cNvSpPr>
          <p:nvPr/>
        </p:nvSpPr>
        <p:spPr>
          <a:xfrm>
            <a:off x="220664" y="1168004"/>
            <a:ext cx="8923337" cy="39754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Clr>
                <a:srgbClr val="7EAD45"/>
              </a:buClr>
            </a:pPr>
            <a:endParaRPr lang="de-DE" sz="2200" dirty="0" smtClean="0">
              <a:solidFill>
                <a:srgbClr val="414141"/>
              </a:solidFill>
              <a:latin typeface="Calibri" charset="0"/>
              <a:ea typeface="Calibri" charset="0"/>
              <a:cs typeface="Calibri" charset="0"/>
            </a:endParaRPr>
          </a:p>
          <a:p>
            <a:pPr>
              <a:buClr>
                <a:srgbClr val="7EAD45"/>
              </a:buClr>
            </a:pPr>
            <a:endParaRPr lang="de-DE" sz="800" dirty="0" smtClean="0">
              <a:solidFill>
                <a:srgbClr val="414141"/>
              </a:solidFill>
              <a:latin typeface="Calibri" charset="0"/>
              <a:ea typeface="Calibri" charset="0"/>
              <a:cs typeface="Calibri" charset="0"/>
            </a:endParaRPr>
          </a:p>
          <a:p>
            <a:endParaRPr lang="de-DE" dirty="0">
              <a:latin typeface="Calibri" charset="0"/>
              <a:ea typeface="Calibri" charset="0"/>
              <a:cs typeface="Calibri" charset="0"/>
            </a:endParaRPr>
          </a:p>
        </p:txBody>
      </p:sp>
      <p:sp>
        <p:nvSpPr>
          <p:cNvPr id="2" name="ZoneTexte 1"/>
          <p:cNvSpPr txBox="1"/>
          <p:nvPr/>
        </p:nvSpPr>
        <p:spPr>
          <a:xfrm>
            <a:off x="93884" y="2849161"/>
            <a:ext cx="184666" cy="646331"/>
          </a:xfrm>
          <a:prstGeom prst="rect">
            <a:avLst/>
          </a:prstGeom>
          <a:noFill/>
        </p:spPr>
        <p:txBody>
          <a:bodyPr wrap="none" rtlCol="0">
            <a:spAutoFit/>
          </a:bodyPr>
          <a:lstStyle/>
          <a:p>
            <a:endParaRPr lang="fr-FR" dirty="0"/>
          </a:p>
          <a:p>
            <a:endParaRPr lang="fr-FR" dirty="0"/>
          </a:p>
        </p:txBody>
      </p:sp>
      <p:pic>
        <p:nvPicPr>
          <p:cNvPr id="3" name="Image 2" descr="Kopie von Gesamtschau_2020_reale_Einkünfte_Milch_neu.xlsx.pdf"/>
          <p:cNvPicPr>
            <a:picLocks noChangeAspect="1"/>
          </p:cNvPicPr>
          <p:nvPr/>
        </p:nvPicPr>
        <p:blipFill rotWithShape="1">
          <a:blip r:embed="rId3">
            <a:extLst>
              <a:ext uri="{28A0092B-C50C-407E-A947-70E740481C1C}">
                <a14:useLocalDpi xmlns:a14="http://schemas.microsoft.com/office/drawing/2010/main" val="0"/>
              </a:ext>
            </a:extLst>
          </a:blip>
          <a:srcRect l="6560" t="12561" r="7466" b="59791"/>
          <a:stretch/>
        </p:blipFill>
        <p:spPr>
          <a:xfrm>
            <a:off x="93884" y="1185457"/>
            <a:ext cx="9118157" cy="2072092"/>
          </a:xfrm>
          <a:prstGeom prst="rect">
            <a:avLst/>
          </a:prstGeom>
        </p:spPr>
      </p:pic>
      <p:sp>
        <p:nvSpPr>
          <p:cNvPr id="5" name="Rectangle 4"/>
          <p:cNvSpPr/>
          <p:nvPr/>
        </p:nvSpPr>
        <p:spPr>
          <a:xfrm>
            <a:off x="25844" y="3722611"/>
            <a:ext cx="8989168" cy="369332"/>
          </a:xfrm>
          <a:prstGeom prst="rect">
            <a:avLst/>
          </a:prstGeom>
        </p:spPr>
        <p:txBody>
          <a:bodyPr wrap="square">
            <a:spAutoFit/>
          </a:bodyPr>
          <a:lstStyle/>
          <a:p>
            <a:pPr algn="ctr"/>
            <a:r>
              <a:rPr lang="de-DE" dirty="0" smtClean="0"/>
              <a:t>Akzeptabel </a:t>
            </a:r>
            <a:r>
              <a:rPr lang="de-DE" dirty="0"/>
              <a:t>sind nicht </a:t>
            </a:r>
            <a:r>
              <a:rPr lang="de-DE" b="1" dirty="0" smtClean="0">
                <a:solidFill>
                  <a:schemeClr val="accent6"/>
                </a:solidFill>
              </a:rPr>
              <a:t>4,02 EUR/Stunde bzw. kein Einkommen</a:t>
            </a:r>
            <a:r>
              <a:rPr lang="de-DE" dirty="0" smtClean="0"/>
              <a:t>, </a:t>
            </a:r>
            <a:r>
              <a:rPr lang="de-DE" dirty="0"/>
              <a:t>sondern </a:t>
            </a:r>
            <a:r>
              <a:rPr lang="de-DE" b="1" dirty="0" smtClean="0">
                <a:solidFill>
                  <a:srgbClr val="3D9F33"/>
                </a:solidFill>
              </a:rPr>
              <a:t>22,50 </a:t>
            </a:r>
            <a:r>
              <a:rPr lang="de-DE" b="1" dirty="0">
                <a:solidFill>
                  <a:srgbClr val="3D9F33"/>
                </a:solidFill>
              </a:rPr>
              <a:t>EUR/</a:t>
            </a:r>
            <a:r>
              <a:rPr lang="de-DE" b="1" dirty="0" smtClean="0">
                <a:solidFill>
                  <a:srgbClr val="3D9F33"/>
                </a:solidFill>
              </a:rPr>
              <a:t>Stunde</a:t>
            </a:r>
            <a:r>
              <a:rPr lang="de-DE" dirty="0" smtClean="0"/>
              <a:t>!</a:t>
            </a:r>
            <a:r>
              <a:rPr lang="de-DE" dirty="0" smtClean="0">
                <a:solidFill>
                  <a:srgbClr val="3D9F33"/>
                </a:solidFill>
              </a:rPr>
              <a:t> </a:t>
            </a:r>
            <a:endParaRPr lang="de-DE" dirty="0">
              <a:solidFill>
                <a:srgbClr val="3D9F33"/>
              </a:solidFill>
            </a:endParaRPr>
          </a:p>
        </p:txBody>
      </p:sp>
    </p:spTree>
    <p:extLst>
      <p:ext uri="{BB962C8B-B14F-4D97-AF65-F5344CB8AC3E}">
        <p14:creationId xmlns:p14="http://schemas.microsoft.com/office/powerpoint/2010/main" val="3917081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a:solidFill>
                <a:srgbClr val="FF0000"/>
              </a:solidFill>
            </a:endParaRPr>
          </a:p>
          <a:p>
            <a:pPr algn="ctr" eaLnBrk="1" hangingPunct="1">
              <a:buClr>
                <a:srgbClr val="10253F"/>
              </a:buClr>
              <a:buSzPct val="100000"/>
              <a:buFont typeface="Arial" charset="0"/>
              <a:buNone/>
            </a:pPr>
            <a:endParaRPr lang="en-GB" sz="2000" b="1">
              <a:solidFill>
                <a:srgbClr val="FF0000"/>
              </a:solidFill>
            </a:endParaRPr>
          </a:p>
          <a:p>
            <a:pPr algn="ctr" eaLnBrk="1" hangingPunct="1">
              <a:buClr>
                <a:srgbClr val="1F497D"/>
              </a:buClr>
              <a:buSzPct val="100000"/>
              <a:buFont typeface="Calibri" charset="0"/>
              <a:buNone/>
            </a:pPr>
            <a:endParaRPr lang="en-GB" sz="3200" b="1">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41" name="Textfeld 11"/>
          <p:cNvSpPr txBox="1">
            <a:spLocks noChangeArrowheads="1"/>
          </p:cNvSpPr>
          <p:nvPr/>
        </p:nvSpPr>
        <p:spPr bwMode="auto">
          <a:xfrm>
            <a:off x="279401" y="1907389"/>
            <a:ext cx="85836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de-DE"/>
            </a:defPPr>
            <a:lvl1pPr eaLnBrk="0" hangingPunct="0">
              <a:defRPr sz="4000" b="1">
                <a:solidFill>
                  <a:srgbClr val="1E3C99"/>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r>
              <a:rPr lang="de-DE" sz="3600" dirty="0">
                <a:solidFill>
                  <a:srgbClr val="FF6600"/>
                </a:solidFill>
              </a:rPr>
              <a:t>Kostendeckung ist das A &amp; O</a:t>
            </a:r>
          </a:p>
          <a:p>
            <a:pPr algn="ctr"/>
            <a:r>
              <a:rPr lang="de-DE" sz="3600" dirty="0">
                <a:solidFill>
                  <a:srgbClr val="FF6600"/>
                </a:solidFill>
              </a:rPr>
              <a:t> für </a:t>
            </a:r>
            <a:r>
              <a:rPr lang="de-DE" sz="3600" dirty="0" smtClean="0">
                <a:solidFill>
                  <a:srgbClr val="FF6600"/>
                </a:solidFill>
              </a:rPr>
              <a:t>eine nachhaltige Landwirtschaft</a:t>
            </a:r>
            <a:endParaRPr lang="de-DE" sz="3600" dirty="0">
              <a:solidFill>
                <a:srgbClr val="FF6600"/>
              </a:solidFill>
              <a:latin typeface="+mn-lt"/>
            </a:endParaRPr>
          </a:p>
        </p:txBody>
      </p:sp>
      <p:sp>
        <p:nvSpPr>
          <p:cNvPr id="7" name="Textfeld 11"/>
          <p:cNvSpPr txBox="1">
            <a:spLocks noChangeArrowheads="1"/>
          </p:cNvSpPr>
          <p:nvPr/>
        </p:nvSpPr>
        <p:spPr bwMode="auto">
          <a:xfrm>
            <a:off x="4459286" y="4526622"/>
            <a:ext cx="46847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de-DE"/>
            </a:defPPr>
            <a:lvl1pPr eaLnBrk="0" hangingPunct="0">
              <a:defRPr sz="4000" b="1">
                <a:solidFill>
                  <a:srgbClr val="1E3C99"/>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r>
              <a:rPr lang="de-DE" sz="2000" b="0" dirty="0" smtClean="0">
                <a:solidFill>
                  <a:srgbClr val="000000"/>
                </a:solidFill>
                <a:latin typeface="+mn-lt"/>
              </a:rPr>
              <a:t>EMB-Pressekonferenz, Grüne Woche 2021</a:t>
            </a:r>
          </a:p>
        </p:txBody>
      </p:sp>
      <p:pic>
        <p:nvPicPr>
          <p:cNvPr id="8" name="Image 7"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4017148228"/>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241300" y="3143"/>
            <a:ext cx="8902700"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Auch im deutschen Biomilchsektor: </a:t>
            </a:r>
          </a:p>
          <a:p>
            <a:pPr algn="l">
              <a:tabLst>
                <a:tab pos="1797050" algn="l"/>
              </a:tabLst>
            </a:pPr>
            <a:r>
              <a:rPr lang="de-CH" sz="2800" b="1" dirty="0" smtClean="0">
                <a:solidFill>
                  <a:schemeClr val="accent3"/>
                </a:solidFill>
                <a:latin typeface="+mn-lt"/>
                <a:ea typeface="ＭＳ Ｐゴシック" charset="0"/>
                <a:cs typeface="Arial"/>
              </a:rPr>
              <a:t>Einkommen unter Mindestlohnniveau!</a:t>
            </a:r>
            <a:endParaRPr lang="de-CH" sz="2000" b="1" dirty="0">
              <a:solidFill>
                <a:schemeClr val="accent3"/>
              </a:solidFill>
              <a:latin typeface="+mn-lt"/>
              <a:ea typeface="ＭＳ Ｐゴシック" charset="0"/>
              <a:cs typeface="Arial"/>
            </a:endParaRPr>
          </a:p>
        </p:txBody>
      </p:sp>
      <p:sp>
        <p:nvSpPr>
          <p:cNvPr id="6" name="Rectangle 2"/>
          <p:cNvSpPr>
            <a:spLocks noChangeArrowheads="1"/>
          </p:cNvSpPr>
          <p:nvPr/>
        </p:nvSpPr>
        <p:spPr bwMode="auto">
          <a:xfrm>
            <a:off x="0" y="935998"/>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9" name="Inhaltsplatzhalter 1"/>
          <p:cNvSpPr txBox="1">
            <a:spLocks/>
          </p:cNvSpPr>
          <p:nvPr/>
        </p:nvSpPr>
        <p:spPr>
          <a:xfrm>
            <a:off x="220664" y="1168004"/>
            <a:ext cx="8923337" cy="397549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Clr>
                <a:srgbClr val="7EAD45"/>
              </a:buClr>
            </a:pPr>
            <a:endParaRPr lang="de-DE" sz="2200" dirty="0" smtClean="0">
              <a:solidFill>
                <a:srgbClr val="414141"/>
              </a:solidFill>
              <a:latin typeface="Calibri" charset="0"/>
              <a:ea typeface="Calibri" charset="0"/>
              <a:cs typeface="Calibri" charset="0"/>
            </a:endParaRPr>
          </a:p>
          <a:p>
            <a:pPr>
              <a:buClr>
                <a:srgbClr val="7EAD45"/>
              </a:buClr>
            </a:pPr>
            <a:endParaRPr lang="de-DE" sz="800" dirty="0" smtClean="0">
              <a:solidFill>
                <a:srgbClr val="414141"/>
              </a:solidFill>
              <a:latin typeface="Calibri" charset="0"/>
              <a:ea typeface="Calibri" charset="0"/>
              <a:cs typeface="Calibri" charset="0"/>
            </a:endParaRPr>
          </a:p>
          <a:p>
            <a:endParaRPr lang="de-DE" dirty="0">
              <a:latin typeface="Calibri" charset="0"/>
              <a:ea typeface="Calibri" charset="0"/>
              <a:cs typeface="Calibri" charset="0"/>
            </a:endParaRPr>
          </a:p>
        </p:txBody>
      </p:sp>
      <p:pic>
        <p:nvPicPr>
          <p:cNvPr id="3" name="Image 2" descr="Einkommen_D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00" y="1322446"/>
            <a:ext cx="7848601" cy="2677042"/>
          </a:xfrm>
          <a:prstGeom prst="rect">
            <a:avLst/>
          </a:prstGeom>
        </p:spPr>
      </p:pic>
      <p:sp>
        <p:nvSpPr>
          <p:cNvPr id="2" name="ZoneTexte 1"/>
          <p:cNvSpPr txBox="1"/>
          <p:nvPr/>
        </p:nvSpPr>
        <p:spPr>
          <a:xfrm>
            <a:off x="198077" y="3908778"/>
            <a:ext cx="6559834" cy="923330"/>
          </a:xfrm>
          <a:prstGeom prst="rect">
            <a:avLst/>
          </a:prstGeom>
          <a:noFill/>
        </p:spPr>
        <p:txBody>
          <a:bodyPr wrap="none" rtlCol="0">
            <a:spAutoFit/>
          </a:bodyPr>
          <a:lstStyle/>
          <a:p>
            <a:endParaRPr lang="de-DE" dirty="0" smtClean="0"/>
          </a:p>
          <a:p>
            <a:r>
              <a:rPr lang="de-DE" dirty="0" smtClean="0"/>
              <a:t>Akzeptabel sind nicht </a:t>
            </a:r>
            <a:r>
              <a:rPr lang="de-DE" b="1" dirty="0" smtClean="0">
                <a:solidFill>
                  <a:schemeClr val="accent6"/>
                </a:solidFill>
              </a:rPr>
              <a:t>7,03 EUR/Stunde</a:t>
            </a:r>
            <a:r>
              <a:rPr lang="de-DE" dirty="0" smtClean="0"/>
              <a:t>, sondern </a:t>
            </a:r>
            <a:r>
              <a:rPr lang="de-DE" b="1" dirty="0" smtClean="0">
                <a:solidFill>
                  <a:srgbClr val="3D9F33"/>
                </a:solidFill>
              </a:rPr>
              <a:t>24,39 EUR/Stunde</a:t>
            </a:r>
            <a:r>
              <a:rPr lang="de-DE" dirty="0" smtClean="0">
                <a:solidFill>
                  <a:srgbClr val="3D9F33"/>
                </a:solidFill>
              </a:rPr>
              <a:t>. </a:t>
            </a:r>
          </a:p>
          <a:p>
            <a:endParaRPr lang="de-DE" dirty="0"/>
          </a:p>
        </p:txBody>
      </p:sp>
    </p:spTree>
    <p:extLst>
      <p:ext uri="{BB962C8B-B14F-4D97-AF65-F5344CB8AC3E}">
        <p14:creationId xmlns:p14="http://schemas.microsoft.com/office/powerpoint/2010/main" val="293391172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2100" y="81068"/>
            <a:ext cx="8597900" cy="665226"/>
          </a:xfrm>
        </p:spPr>
        <p:txBody>
          <a:bodyPr>
            <a:noAutofit/>
          </a:bodyPr>
          <a:lstStyle/>
          <a:p>
            <a:pPr marL="0" indent="0" algn="l"/>
            <a:r>
              <a:rPr lang="de-DE" sz="2800" b="1" dirty="0" smtClean="0">
                <a:solidFill>
                  <a:srgbClr val="230094"/>
                </a:solidFill>
              </a:rPr>
              <a:t>Anzahl milchviehhaltender Betriebe sinkt kontinuierlich</a:t>
            </a:r>
          </a:p>
        </p:txBody>
      </p:sp>
      <p:sp>
        <p:nvSpPr>
          <p:cNvPr id="13" name="Inhaltsplatzhalter 12"/>
          <p:cNvSpPr>
            <a:spLocks noGrp="1"/>
          </p:cNvSpPr>
          <p:nvPr>
            <p:ph idx="1"/>
          </p:nvPr>
        </p:nvSpPr>
        <p:spPr>
          <a:xfrm>
            <a:off x="0" y="3989707"/>
            <a:ext cx="9144000" cy="1044667"/>
          </a:xfrm>
        </p:spPr>
        <p:txBody>
          <a:bodyPr>
            <a:normAutofit lnSpcReduction="10000"/>
          </a:bodyPr>
          <a:lstStyle/>
          <a:p>
            <a:pPr marL="0" indent="0">
              <a:buNone/>
            </a:pPr>
            <a:endParaRPr lang="de-DE" sz="1000" b="1" dirty="0" smtClean="0">
              <a:solidFill>
                <a:srgbClr val="000000"/>
              </a:solidFill>
            </a:endParaRPr>
          </a:p>
          <a:p>
            <a:pPr lvl="1">
              <a:buFont typeface="Wingdings" charset="2"/>
              <a:buChar char="§"/>
            </a:pPr>
            <a:r>
              <a:rPr lang="de-DE" sz="2200" b="1" dirty="0" smtClean="0">
                <a:solidFill>
                  <a:srgbClr val="230094"/>
                </a:solidFill>
              </a:rPr>
              <a:t>2019</a:t>
            </a:r>
            <a:r>
              <a:rPr lang="de-DE" sz="2200" dirty="0" smtClean="0">
                <a:solidFill>
                  <a:srgbClr val="000000"/>
                </a:solidFill>
              </a:rPr>
              <a:t> gab es in </a:t>
            </a:r>
            <a:r>
              <a:rPr lang="de-DE" sz="2200" b="1" dirty="0" smtClean="0">
                <a:solidFill>
                  <a:srgbClr val="230094"/>
                </a:solidFill>
              </a:rPr>
              <a:t>Deutschland</a:t>
            </a:r>
            <a:r>
              <a:rPr lang="de-DE" sz="2200" dirty="0" smtClean="0">
                <a:solidFill>
                  <a:srgbClr val="000000"/>
                </a:solidFill>
              </a:rPr>
              <a:t> etwa </a:t>
            </a:r>
            <a:r>
              <a:rPr lang="de-DE" sz="2200" b="1" dirty="0" smtClean="0">
                <a:solidFill>
                  <a:srgbClr val="230094"/>
                </a:solidFill>
              </a:rPr>
              <a:t>58 4000 </a:t>
            </a:r>
            <a:r>
              <a:rPr lang="de-DE" sz="2200" dirty="0" smtClean="0">
                <a:solidFill>
                  <a:srgbClr val="000000"/>
                </a:solidFill>
              </a:rPr>
              <a:t>milchviehhaltende Betriebe.</a:t>
            </a:r>
            <a:endParaRPr lang="de-DE" sz="2200" dirty="0">
              <a:solidFill>
                <a:srgbClr val="000000"/>
              </a:solidFill>
            </a:endParaRPr>
          </a:p>
          <a:p>
            <a:pPr lvl="1">
              <a:buFont typeface="Wingdings" charset="2"/>
              <a:buChar char="§"/>
            </a:pPr>
            <a:r>
              <a:rPr lang="de-DE" sz="2200" b="1" dirty="0" smtClean="0">
                <a:solidFill>
                  <a:srgbClr val="230094"/>
                </a:solidFill>
              </a:rPr>
              <a:t>1999</a:t>
            </a:r>
            <a:r>
              <a:rPr lang="de-DE" sz="2200" dirty="0" smtClean="0">
                <a:solidFill>
                  <a:srgbClr val="000000"/>
                </a:solidFill>
              </a:rPr>
              <a:t> waren es noch </a:t>
            </a:r>
            <a:r>
              <a:rPr lang="de-DE" sz="2200" b="1" dirty="0" smtClean="0">
                <a:solidFill>
                  <a:srgbClr val="230094"/>
                </a:solidFill>
              </a:rPr>
              <a:t>152 500</a:t>
            </a:r>
            <a:r>
              <a:rPr lang="de-DE" sz="2200" dirty="0" smtClean="0">
                <a:solidFill>
                  <a:srgbClr val="000000"/>
                </a:solidFill>
              </a:rPr>
              <a:t>.</a:t>
            </a:r>
            <a:endParaRPr lang="de-DE" sz="2200" b="1" dirty="0">
              <a:solidFill>
                <a:srgbClr val="000090"/>
              </a:solidFill>
            </a:endParaRPr>
          </a:p>
        </p:txBody>
      </p:sp>
      <p:sp>
        <p:nvSpPr>
          <p:cNvPr id="7" name="Rectangle 2"/>
          <p:cNvSpPr>
            <a:spLocks noChangeArrowheads="1"/>
          </p:cNvSpPr>
          <p:nvPr/>
        </p:nvSpPr>
        <p:spPr bwMode="auto">
          <a:xfrm>
            <a:off x="0" y="929614"/>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spcBef>
                <a:spcPts val="0"/>
              </a:spcBef>
              <a:buClr>
                <a:srgbClr val="000000"/>
              </a:buClr>
              <a:buSzPct val="100000"/>
              <a:buFont typeface="Arial" pitchFamily="-106" charset="0"/>
              <a:buNone/>
              <a:defRPr/>
            </a:pPr>
            <a:endParaRPr lang="de-DE" dirty="0">
              <a:latin typeface="Arial" pitchFamily="-106" charset="0"/>
              <a:ea typeface="+mn-ea"/>
              <a:cs typeface="+mn-cs"/>
            </a:endParaRPr>
          </a:p>
        </p:txBody>
      </p:sp>
      <p:sp>
        <p:nvSpPr>
          <p:cNvPr id="6" name="Inhaltsplatzhalter 2"/>
          <p:cNvSpPr txBox="1">
            <a:spLocks/>
          </p:cNvSpPr>
          <p:nvPr/>
        </p:nvSpPr>
        <p:spPr>
          <a:xfrm>
            <a:off x="660400" y="2592586"/>
            <a:ext cx="8229600" cy="339447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de-DE" sz="2400" dirty="0">
              <a:solidFill>
                <a:srgbClr val="660066"/>
              </a:solidFill>
            </a:endParaRPr>
          </a:p>
        </p:txBody>
      </p:sp>
      <p:sp>
        <p:nvSpPr>
          <p:cNvPr id="9" name="Textfeld 11"/>
          <p:cNvSpPr txBox="1"/>
          <p:nvPr/>
        </p:nvSpPr>
        <p:spPr>
          <a:xfrm>
            <a:off x="6714480" y="65387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
        <p:nvSpPr>
          <p:cNvPr id="11" name="Textfeld 11"/>
          <p:cNvSpPr txBox="1"/>
          <p:nvPr/>
        </p:nvSpPr>
        <p:spPr>
          <a:xfrm>
            <a:off x="6866880" y="66911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
        <p:nvSpPr>
          <p:cNvPr id="14" name="Textfeld 11"/>
          <p:cNvSpPr txBox="1"/>
          <p:nvPr/>
        </p:nvSpPr>
        <p:spPr>
          <a:xfrm>
            <a:off x="7019280" y="68435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pic>
        <p:nvPicPr>
          <p:cNvPr id="3" name="Image 2" descr="Capture d’écran 2021-01-19 à 08.56.3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2416" y="1303428"/>
            <a:ext cx="3904032" cy="2606906"/>
          </a:xfrm>
          <a:prstGeom prst="rect">
            <a:avLst/>
          </a:prstGeom>
        </p:spPr>
      </p:pic>
      <p:sp>
        <p:nvSpPr>
          <p:cNvPr id="4" name="Rectangle 3"/>
          <p:cNvSpPr/>
          <p:nvPr/>
        </p:nvSpPr>
        <p:spPr>
          <a:xfrm>
            <a:off x="2354040" y="987842"/>
            <a:ext cx="4572000" cy="307777"/>
          </a:xfrm>
          <a:prstGeom prst="rect">
            <a:avLst/>
          </a:prstGeom>
        </p:spPr>
        <p:txBody>
          <a:bodyPr>
            <a:spAutoFit/>
          </a:bodyPr>
          <a:lstStyle/>
          <a:p>
            <a:r>
              <a:rPr lang="de-DE" sz="1400" b="1" dirty="0" smtClean="0"/>
              <a:t>Anzahl der milchviehhaltenden Betriebe in Deutschland</a:t>
            </a:r>
            <a:endParaRPr lang="de-DE" sz="1400" b="1" dirty="0"/>
          </a:p>
        </p:txBody>
      </p:sp>
    </p:spTree>
    <p:extLst>
      <p:ext uri="{BB962C8B-B14F-4D97-AF65-F5344CB8AC3E}">
        <p14:creationId xmlns:p14="http://schemas.microsoft.com/office/powerpoint/2010/main" val="19141448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92100" y="81068"/>
            <a:ext cx="8597900" cy="665226"/>
          </a:xfrm>
        </p:spPr>
        <p:txBody>
          <a:bodyPr>
            <a:noAutofit/>
          </a:bodyPr>
          <a:lstStyle/>
          <a:p>
            <a:pPr marL="0" indent="0" algn="l"/>
            <a:r>
              <a:rPr lang="de-DE" sz="2800" b="1" dirty="0" smtClean="0">
                <a:solidFill>
                  <a:srgbClr val="230094"/>
                </a:solidFill>
              </a:rPr>
              <a:t>Außerdem: kaum junge Leute im Landwirtschaftssektor!</a:t>
            </a:r>
          </a:p>
        </p:txBody>
      </p:sp>
      <p:sp>
        <p:nvSpPr>
          <p:cNvPr id="13" name="Inhaltsplatzhalter 12"/>
          <p:cNvSpPr>
            <a:spLocks noGrp="1"/>
          </p:cNvSpPr>
          <p:nvPr>
            <p:ph idx="1"/>
          </p:nvPr>
        </p:nvSpPr>
        <p:spPr>
          <a:xfrm>
            <a:off x="-139700" y="964143"/>
            <a:ext cx="9144000" cy="1425929"/>
          </a:xfrm>
        </p:spPr>
        <p:txBody>
          <a:bodyPr>
            <a:normAutofit/>
          </a:bodyPr>
          <a:lstStyle/>
          <a:p>
            <a:pPr marL="0" indent="0">
              <a:buNone/>
            </a:pPr>
            <a:endParaRPr lang="de-DE" sz="1000" b="1" dirty="0" smtClean="0">
              <a:solidFill>
                <a:srgbClr val="000000"/>
              </a:solidFill>
            </a:endParaRPr>
          </a:p>
          <a:p>
            <a:pPr lvl="1">
              <a:buFont typeface="Wingdings" charset="2"/>
              <a:buChar char="§"/>
            </a:pPr>
            <a:r>
              <a:rPr lang="de-DE" sz="2400" dirty="0" smtClean="0">
                <a:solidFill>
                  <a:srgbClr val="000000"/>
                </a:solidFill>
              </a:rPr>
              <a:t>Nur noch</a:t>
            </a:r>
            <a:r>
              <a:rPr lang="de-DE" sz="2400" dirty="0">
                <a:solidFill>
                  <a:srgbClr val="000000"/>
                </a:solidFill>
              </a:rPr>
              <a:t> </a:t>
            </a:r>
            <a:r>
              <a:rPr lang="de-DE" sz="2400" b="1" dirty="0">
                <a:solidFill>
                  <a:srgbClr val="000090"/>
                </a:solidFill>
              </a:rPr>
              <a:t>5,1%</a:t>
            </a:r>
            <a:r>
              <a:rPr lang="de-DE" sz="2400" dirty="0" smtClean="0">
                <a:solidFill>
                  <a:srgbClr val="000000"/>
                </a:solidFill>
              </a:rPr>
              <a:t> der </a:t>
            </a:r>
            <a:r>
              <a:rPr lang="de-DE" sz="2400" dirty="0">
                <a:solidFill>
                  <a:srgbClr val="000000"/>
                </a:solidFill>
              </a:rPr>
              <a:t>Erzeuger in der </a:t>
            </a:r>
            <a:r>
              <a:rPr lang="de-DE" sz="2400" dirty="0" smtClean="0">
                <a:solidFill>
                  <a:srgbClr val="000000"/>
                </a:solidFill>
              </a:rPr>
              <a:t>EU </a:t>
            </a:r>
            <a:r>
              <a:rPr lang="de-DE" sz="2400" dirty="0">
                <a:solidFill>
                  <a:srgbClr val="000000"/>
                </a:solidFill>
              </a:rPr>
              <a:t>sind jünger als 35 </a:t>
            </a:r>
            <a:r>
              <a:rPr lang="de-DE" sz="2400" dirty="0" smtClean="0">
                <a:solidFill>
                  <a:srgbClr val="000000"/>
                </a:solidFill>
              </a:rPr>
              <a:t>Jahre</a:t>
            </a:r>
            <a:endParaRPr lang="de-DE" sz="2400" dirty="0">
              <a:solidFill>
                <a:srgbClr val="000000"/>
              </a:solidFill>
            </a:endParaRPr>
          </a:p>
          <a:p>
            <a:pPr lvl="1">
              <a:buFont typeface="Wingdings" charset="2"/>
              <a:buChar char="§"/>
            </a:pPr>
            <a:r>
              <a:rPr lang="de-DE" sz="2400" dirty="0" smtClean="0">
                <a:solidFill>
                  <a:srgbClr val="000000"/>
                </a:solidFill>
              </a:rPr>
              <a:t>In </a:t>
            </a:r>
            <a:r>
              <a:rPr lang="de-DE" sz="2400" dirty="0">
                <a:solidFill>
                  <a:srgbClr val="000000"/>
                </a:solidFill>
              </a:rPr>
              <a:t>der Kategorie der </a:t>
            </a:r>
            <a:r>
              <a:rPr lang="de-DE" sz="2400" dirty="0" smtClean="0">
                <a:solidFill>
                  <a:srgbClr val="000000"/>
                </a:solidFill>
              </a:rPr>
              <a:t>35- bis 44-Jährigen </a:t>
            </a:r>
            <a:r>
              <a:rPr lang="de-DE" sz="2400" dirty="0">
                <a:solidFill>
                  <a:srgbClr val="000000"/>
                </a:solidFill>
              </a:rPr>
              <a:t>liegt die Zahl nur bei </a:t>
            </a:r>
            <a:r>
              <a:rPr lang="de-DE" sz="2400" b="1" dirty="0">
                <a:solidFill>
                  <a:srgbClr val="000090"/>
                </a:solidFill>
              </a:rPr>
              <a:t>14 %</a:t>
            </a:r>
          </a:p>
        </p:txBody>
      </p:sp>
      <p:sp>
        <p:nvSpPr>
          <p:cNvPr id="7" name="Rectangle 2"/>
          <p:cNvSpPr>
            <a:spLocks noChangeArrowheads="1"/>
          </p:cNvSpPr>
          <p:nvPr/>
        </p:nvSpPr>
        <p:spPr bwMode="auto">
          <a:xfrm>
            <a:off x="0" y="929614"/>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spcBef>
                <a:spcPts val="0"/>
              </a:spcBef>
              <a:buClr>
                <a:srgbClr val="000000"/>
              </a:buClr>
              <a:buSzPct val="100000"/>
              <a:buFont typeface="Arial" pitchFamily="-106" charset="0"/>
              <a:buNone/>
              <a:defRPr/>
            </a:pPr>
            <a:endParaRPr lang="de-DE" dirty="0">
              <a:latin typeface="Arial" pitchFamily="-106" charset="0"/>
              <a:ea typeface="+mn-ea"/>
              <a:cs typeface="+mn-cs"/>
            </a:endParaRPr>
          </a:p>
        </p:txBody>
      </p:sp>
      <p:sp>
        <p:nvSpPr>
          <p:cNvPr id="6" name="Inhaltsplatzhalter 2"/>
          <p:cNvSpPr txBox="1">
            <a:spLocks/>
          </p:cNvSpPr>
          <p:nvPr/>
        </p:nvSpPr>
        <p:spPr>
          <a:xfrm>
            <a:off x="660400" y="2592586"/>
            <a:ext cx="8229600" cy="339447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de-DE" sz="2400" dirty="0">
              <a:solidFill>
                <a:srgbClr val="660066"/>
              </a:solidFill>
            </a:endParaRPr>
          </a:p>
        </p:txBody>
      </p:sp>
      <p:pic>
        <p:nvPicPr>
          <p:cNvPr id="8" name="Chart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 y="2175303"/>
            <a:ext cx="5486400" cy="2968197"/>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11"/>
          <p:cNvSpPr txBox="1"/>
          <p:nvPr/>
        </p:nvSpPr>
        <p:spPr>
          <a:xfrm>
            <a:off x="6714480" y="65387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
        <p:nvSpPr>
          <p:cNvPr id="11" name="Textfeld 11"/>
          <p:cNvSpPr txBox="1"/>
          <p:nvPr/>
        </p:nvSpPr>
        <p:spPr>
          <a:xfrm>
            <a:off x="6866880" y="66911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
        <p:nvSpPr>
          <p:cNvPr id="14" name="Textfeld 11"/>
          <p:cNvSpPr txBox="1"/>
          <p:nvPr/>
        </p:nvSpPr>
        <p:spPr>
          <a:xfrm>
            <a:off x="7019280" y="6843590"/>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
        <p:nvSpPr>
          <p:cNvPr id="15" name="Textfeld 11"/>
          <p:cNvSpPr txBox="1"/>
          <p:nvPr/>
        </p:nvSpPr>
        <p:spPr>
          <a:xfrm>
            <a:off x="6319369" y="4880047"/>
            <a:ext cx="2175520" cy="246221"/>
          </a:xfrm>
          <a:prstGeom prst="rect">
            <a:avLst/>
          </a:prstGeom>
          <a:noFill/>
          <a:ln w="3175" cmpd="sng">
            <a:solidFill>
              <a:schemeClr val="tx1"/>
            </a:solidFill>
          </a:ln>
        </p:spPr>
        <p:txBody>
          <a:bodyPr wrap="none" rtlCol="0">
            <a:spAutoFit/>
          </a:bodyPr>
          <a:lstStyle/>
          <a:p>
            <a:r>
              <a:rPr lang="de-DE" sz="1000" dirty="0" smtClean="0"/>
              <a:t>Quelle: Europäische Kommission 2016</a:t>
            </a:r>
            <a:endParaRPr lang="de-DE" sz="1000" dirty="0"/>
          </a:p>
        </p:txBody>
      </p:sp>
    </p:spTree>
    <p:extLst>
      <p:ext uri="{BB962C8B-B14F-4D97-AF65-F5344CB8AC3E}">
        <p14:creationId xmlns:p14="http://schemas.microsoft.com/office/powerpoint/2010/main" val="4524926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153267" y="1824348"/>
            <a:ext cx="9130315" cy="2246769"/>
          </a:xfrm>
          <a:prstGeom prst="rect">
            <a:avLst/>
          </a:prstGeom>
          <a:noFill/>
        </p:spPr>
        <p:txBody>
          <a:bodyPr wrap="square" rtlCol="0">
            <a:spAutoFit/>
          </a:bodyPr>
          <a:lstStyle/>
          <a:p>
            <a:pPr algn="ctr"/>
            <a:r>
              <a:rPr lang="de-DE" sz="2800" b="1" dirty="0" smtClean="0">
                <a:solidFill>
                  <a:srgbClr val="230094"/>
                </a:solidFill>
              </a:rPr>
              <a:t>Kostendeckung ist das A &amp; O</a:t>
            </a:r>
          </a:p>
          <a:p>
            <a:pPr algn="ctr"/>
            <a:r>
              <a:rPr lang="de-DE" sz="2800" b="1" dirty="0" smtClean="0">
                <a:solidFill>
                  <a:srgbClr val="230094"/>
                </a:solidFill>
              </a:rPr>
              <a:t> für die Landwirtschaft und die Landwirte</a:t>
            </a:r>
          </a:p>
          <a:p>
            <a:pPr algn="ctr"/>
            <a:endParaRPr lang="de-DE" sz="2800" b="1" dirty="0" smtClean="0">
              <a:solidFill>
                <a:srgbClr val="230094"/>
              </a:solidFill>
            </a:endParaRPr>
          </a:p>
          <a:p>
            <a:pPr algn="ctr"/>
            <a:r>
              <a:rPr lang="de-DE" sz="2800" b="1" dirty="0" smtClean="0">
                <a:solidFill>
                  <a:srgbClr val="230094"/>
                </a:solidFill>
              </a:rPr>
              <a:t>Green Deal und weitere Auflagen sind nur mit Kostendeckung möglich!</a:t>
            </a:r>
            <a:endParaRPr lang="de-DE" sz="2800" b="1" dirty="0">
              <a:solidFill>
                <a:srgbClr val="230094"/>
              </a:solidFill>
            </a:endParaRPr>
          </a:p>
        </p:txBody>
      </p:sp>
      <p:pic>
        <p:nvPicPr>
          <p:cNvPr id="6" name="Image 5"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372379901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dirty="0">
              <a:solidFill>
                <a:srgbClr val="FF0000"/>
              </a:solidFill>
            </a:endParaRPr>
          </a:p>
          <a:p>
            <a:pPr algn="ctr" eaLnBrk="1" hangingPunct="1">
              <a:buClr>
                <a:srgbClr val="10253F"/>
              </a:buClr>
              <a:buSzPct val="100000"/>
              <a:buFont typeface="Arial" charset="0"/>
              <a:buNone/>
            </a:pPr>
            <a:endParaRPr lang="en-GB" sz="2000" b="1" dirty="0">
              <a:solidFill>
                <a:srgbClr val="FF0000"/>
              </a:solidFill>
            </a:endParaRPr>
          </a:p>
          <a:p>
            <a:pPr algn="ctr" eaLnBrk="1" hangingPunct="1">
              <a:buClr>
                <a:srgbClr val="1F497D"/>
              </a:buClr>
              <a:buSzPct val="100000"/>
              <a:buFont typeface="Calibri" charset="0"/>
              <a:buNone/>
            </a:pPr>
            <a:endParaRPr lang="en-GB" sz="3200" b="1" dirty="0">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graphicFrame>
        <p:nvGraphicFramePr>
          <p:cNvPr id="3" name="Tableau 2"/>
          <p:cNvGraphicFramePr>
            <a:graphicFrameLocks noGrp="1"/>
          </p:cNvGraphicFramePr>
          <p:nvPr>
            <p:extLst>
              <p:ext uri="{D42A27DB-BD31-4B8C-83A1-F6EECF244321}">
                <p14:modId xmlns:p14="http://schemas.microsoft.com/office/powerpoint/2010/main" val="2858324697"/>
              </p:ext>
            </p:extLst>
          </p:nvPr>
        </p:nvGraphicFramePr>
        <p:xfrm>
          <a:off x="192364" y="1149355"/>
          <a:ext cx="8704067" cy="3783327"/>
        </p:xfrm>
        <a:graphic>
          <a:graphicData uri="http://schemas.openxmlformats.org/drawingml/2006/table">
            <a:tbl>
              <a:tblPr firstRow="1" bandRow="1">
                <a:tableStyleId>{B301B821-A1FF-4177-AEE7-76D212191A09}</a:tableStyleId>
              </a:tblPr>
              <a:tblGrid>
                <a:gridCol w="2294027"/>
                <a:gridCol w="6410040"/>
              </a:tblGrid>
              <a:tr h="354328">
                <a:tc>
                  <a:txBody>
                    <a:bodyPr/>
                    <a:lstStyle/>
                    <a:p>
                      <a:pPr algn="l"/>
                      <a:r>
                        <a:rPr lang="de-DE" sz="1800" noProof="0" dirty="0" smtClean="0"/>
                        <a:t>Schlüsselpunkt</a:t>
                      </a:r>
                      <a:endParaRPr lang="de-DE" sz="1400" noProof="0" dirty="0"/>
                    </a:p>
                  </a:txBody>
                  <a:tcPr marT="34290" marB="34290"/>
                </a:tc>
                <a:tc>
                  <a:txBody>
                    <a:bodyPr/>
                    <a:lstStyle/>
                    <a:p>
                      <a:pPr algn="l"/>
                      <a:r>
                        <a:rPr lang="de-DE" sz="1800" noProof="0" dirty="0" smtClean="0"/>
                        <a:t>EMB-Vorschlag zur Verbesserung </a:t>
                      </a:r>
                      <a:endParaRPr lang="de-DE" sz="1800" noProof="0" dirty="0"/>
                    </a:p>
                  </a:txBody>
                  <a:tcPr marT="34290" marB="34290"/>
                </a:tc>
              </a:tr>
              <a:tr h="1425721">
                <a:tc>
                  <a:txBody>
                    <a:bodyPr/>
                    <a:lstStyle/>
                    <a:p>
                      <a:pPr algn="l"/>
                      <a:r>
                        <a:rPr lang="de-DE" sz="1800" b="1" kern="1200" noProof="0" dirty="0" smtClean="0">
                          <a:solidFill>
                            <a:srgbClr val="3F6CAF"/>
                          </a:solidFill>
                          <a:effectLst/>
                          <a:latin typeface="+mn-lt"/>
                          <a:ea typeface="+mn-ea"/>
                          <a:cs typeface="+mn-cs"/>
                        </a:rPr>
                        <a:t>Verbesserung der Position der Landwirte in der Wertschöpfungskette</a:t>
                      </a:r>
                      <a:endParaRPr lang="de-DE" sz="1800" b="1" noProof="0" dirty="0">
                        <a:solidFill>
                          <a:srgbClr val="3F6CAF"/>
                        </a:solidFill>
                      </a:endParaRPr>
                    </a:p>
                  </a:txBody>
                  <a:tcPr marT="34290" marB="34290"/>
                </a:tc>
                <a:tc>
                  <a:txBody>
                    <a:bodyPr/>
                    <a:lstStyle/>
                    <a:p>
                      <a:pPr marL="285750" indent="-285750" algn="l">
                        <a:buFont typeface="Arial"/>
                        <a:buChar char="•"/>
                      </a:pPr>
                      <a:r>
                        <a:rPr lang="de-DE" sz="1800" kern="1200" noProof="0" dirty="0" smtClean="0">
                          <a:solidFill>
                            <a:schemeClr val="tx1">
                              <a:lumMod val="65000"/>
                              <a:lumOff val="35000"/>
                            </a:schemeClr>
                          </a:solidFill>
                          <a:effectLst/>
                          <a:latin typeface="+mn-lt"/>
                          <a:ea typeface="+mn-ea"/>
                          <a:cs typeface="+mn-cs"/>
                        </a:rPr>
                        <a:t>Schaltung</a:t>
                      </a:r>
                      <a:r>
                        <a:rPr lang="de-DE" sz="1800" kern="1200" baseline="0" noProof="0" dirty="0" smtClean="0">
                          <a:solidFill>
                            <a:schemeClr val="tx1">
                              <a:lumMod val="65000"/>
                              <a:lumOff val="35000"/>
                            </a:schemeClr>
                          </a:solidFill>
                          <a:effectLst/>
                          <a:latin typeface="+mn-lt"/>
                          <a:ea typeface="+mn-ea"/>
                          <a:cs typeface="+mn-cs"/>
                        </a:rPr>
                        <a:t> </a:t>
                      </a:r>
                      <a:r>
                        <a:rPr lang="de-DE" sz="1800" kern="1200" noProof="0" dirty="0" smtClean="0">
                          <a:solidFill>
                            <a:schemeClr val="tx1">
                              <a:lumMod val="65000"/>
                              <a:lumOff val="35000"/>
                            </a:schemeClr>
                          </a:solidFill>
                          <a:effectLst/>
                          <a:latin typeface="+mn-lt"/>
                          <a:ea typeface="+mn-ea"/>
                          <a:cs typeface="+mn-cs"/>
                        </a:rPr>
                        <a:t>eines</a:t>
                      </a:r>
                      <a:r>
                        <a:rPr lang="de-DE" sz="1800" kern="1200" baseline="0" noProof="0" dirty="0" smtClean="0">
                          <a:solidFill>
                            <a:schemeClr val="tx1">
                              <a:lumMod val="65000"/>
                              <a:lumOff val="35000"/>
                            </a:schemeClr>
                          </a:solidFill>
                          <a:effectLst/>
                          <a:latin typeface="+mn-lt"/>
                          <a:ea typeface="+mn-ea"/>
                          <a:cs typeface="+mn-cs"/>
                        </a:rPr>
                        <a:t> </a:t>
                      </a:r>
                      <a:r>
                        <a:rPr lang="de-DE" sz="1800" b="1" kern="1200" noProof="0" dirty="0" smtClean="0">
                          <a:solidFill>
                            <a:schemeClr val="tx1">
                              <a:lumMod val="65000"/>
                              <a:lumOff val="35000"/>
                            </a:schemeClr>
                          </a:solidFill>
                          <a:effectLst/>
                          <a:latin typeface="+mn-lt"/>
                          <a:ea typeface="+mn-ea"/>
                          <a:cs typeface="+mn-cs"/>
                        </a:rPr>
                        <a:t>Kriseninstruments</a:t>
                      </a:r>
                      <a:r>
                        <a:rPr lang="de-DE" sz="1800" kern="1200" noProof="0" dirty="0" smtClean="0">
                          <a:solidFill>
                            <a:schemeClr val="tx1">
                              <a:lumMod val="65000"/>
                              <a:lumOff val="35000"/>
                            </a:schemeClr>
                          </a:solidFill>
                          <a:effectLst/>
                          <a:latin typeface="+mn-lt"/>
                          <a:ea typeface="+mn-ea"/>
                          <a:cs typeface="+mn-cs"/>
                        </a:rPr>
                        <a:t>, das marktkonformes Verhalten generiert</a:t>
                      </a:r>
                    </a:p>
                    <a:p>
                      <a:pPr marL="285750" indent="-285750" algn="l">
                        <a:buFont typeface="Arial"/>
                        <a:buChar char="•"/>
                      </a:pPr>
                      <a:r>
                        <a:rPr lang="de-DE" sz="1800" b="1" kern="1200" noProof="0" dirty="0" smtClean="0">
                          <a:solidFill>
                            <a:schemeClr val="tx1">
                              <a:lumMod val="65000"/>
                              <a:lumOff val="35000"/>
                            </a:schemeClr>
                          </a:solidFill>
                          <a:effectLst/>
                          <a:latin typeface="+mn-lt"/>
                          <a:ea typeface="+mn-ea"/>
                          <a:cs typeface="+mn-cs"/>
                        </a:rPr>
                        <a:t>Milchsektorgestaltung</a:t>
                      </a:r>
                      <a:r>
                        <a:rPr lang="de-DE" sz="1800" kern="1200" noProof="0" dirty="0" smtClean="0">
                          <a:solidFill>
                            <a:schemeClr val="tx1">
                              <a:lumMod val="65000"/>
                              <a:lumOff val="35000"/>
                            </a:schemeClr>
                          </a:solidFill>
                          <a:effectLst/>
                          <a:latin typeface="+mn-lt"/>
                          <a:ea typeface="+mn-ea"/>
                          <a:cs typeface="+mn-cs"/>
                        </a:rPr>
                        <a:t>, die verhindert, dass MilcherzeugerInnen ihre Milch zu Preisen abgeben müssen, die unter den Produktionskosten liegen</a:t>
                      </a:r>
                    </a:p>
                    <a:p>
                      <a:pPr marL="285750" indent="-285750" algn="l">
                        <a:buFont typeface="Arial"/>
                        <a:buChar char="•"/>
                      </a:pPr>
                      <a:r>
                        <a:rPr lang="de-DE" sz="1800" b="1" kern="1200" noProof="0" dirty="0" smtClean="0">
                          <a:solidFill>
                            <a:schemeClr val="tx1">
                              <a:lumMod val="65000"/>
                              <a:lumOff val="35000"/>
                            </a:schemeClr>
                          </a:solidFill>
                          <a:effectLst/>
                          <a:latin typeface="+mn-lt"/>
                          <a:ea typeface="+mn-ea"/>
                          <a:cs typeface="+mn-cs"/>
                        </a:rPr>
                        <a:t>Aufhebung der Milchandienungspflicht</a:t>
                      </a:r>
                      <a:endParaRPr lang="de-DE" sz="1800" b="1" noProof="0" dirty="0">
                        <a:solidFill>
                          <a:schemeClr val="tx1">
                            <a:lumMod val="65000"/>
                            <a:lumOff val="35000"/>
                          </a:schemeClr>
                        </a:solidFill>
                      </a:endParaRPr>
                    </a:p>
                  </a:txBody>
                  <a:tcPr marT="34290" marB="34290"/>
                </a:tc>
              </a:tr>
              <a:tr h="1425721">
                <a:tc>
                  <a:txBody>
                    <a:bodyPr/>
                    <a:lstStyle/>
                    <a:p>
                      <a:pPr algn="l"/>
                      <a:r>
                        <a:rPr lang="de-DE" sz="1800" b="1" noProof="0" dirty="0" smtClean="0">
                          <a:solidFill>
                            <a:srgbClr val="3F6CAF"/>
                          </a:solidFill>
                        </a:rPr>
                        <a:t>Garantie eines angemessenen Lebens</a:t>
                      </a:r>
                      <a:endParaRPr lang="de-DE" sz="1800" b="1" noProof="0" dirty="0">
                        <a:solidFill>
                          <a:srgbClr val="3F6CAF"/>
                        </a:solidFill>
                      </a:endParaRPr>
                    </a:p>
                  </a:txBody>
                  <a:tcPr marT="34290" marB="34290"/>
                </a:tc>
                <a:tc>
                  <a:txBody>
                    <a:bodyPr/>
                    <a:lstStyle/>
                    <a:p>
                      <a:pPr marL="285750" indent="-285750" algn="l">
                        <a:buFont typeface="Arial"/>
                        <a:buChar char="•"/>
                      </a:pPr>
                      <a:r>
                        <a:rPr lang="de-DE" sz="1800" noProof="0" dirty="0" smtClean="0">
                          <a:solidFill>
                            <a:schemeClr val="tx1">
                              <a:lumMod val="65000"/>
                              <a:lumOff val="35000"/>
                            </a:schemeClr>
                          </a:solidFill>
                        </a:rPr>
                        <a:t>Kriseninstrument</a:t>
                      </a:r>
                      <a:r>
                        <a:rPr lang="de-DE" sz="1800" baseline="0" noProof="0" dirty="0" smtClean="0">
                          <a:solidFill>
                            <a:schemeClr val="tx1">
                              <a:lumMod val="65000"/>
                              <a:lumOff val="35000"/>
                            </a:schemeClr>
                          </a:solidFill>
                        </a:rPr>
                        <a:t> MVP</a:t>
                      </a:r>
                    </a:p>
                    <a:p>
                      <a:pPr marL="285750" indent="-285750" algn="l">
                        <a:buFont typeface="Arial"/>
                        <a:buChar char="•"/>
                      </a:pPr>
                      <a:r>
                        <a:rPr lang="de-DE" sz="1800" kern="1200" dirty="0" smtClean="0">
                          <a:solidFill>
                            <a:schemeClr val="tx1">
                              <a:lumMod val="65000"/>
                              <a:lumOff val="35000"/>
                            </a:schemeClr>
                          </a:solidFill>
                          <a:effectLst/>
                          <a:latin typeface="+mn-lt"/>
                          <a:ea typeface="+mn-ea"/>
                          <a:cs typeface="+mn-cs"/>
                        </a:rPr>
                        <a:t>Genaue </a:t>
                      </a:r>
                      <a:r>
                        <a:rPr lang="de-DE" sz="1800" b="1" kern="1200" dirty="0" smtClean="0">
                          <a:solidFill>
                            <a:schemeClr val="tx1">
                              <a:lumMod val="65000"/>
                              <a:lumOff val="35000"/>
                            </a:schemeClr>
                          </a:solidFill>
                          <a:effectLst/>
                          <a:latin typeface="+mn-lt"/>
                          <a:ea typeface="+mn-ea"/>
                          <a:cs typeface="+mn-cs"/>
                        </a:rPr>
                        <a:t>Analyse der Kosten der notwendigen Auflagen</a:t>
                      </a:r>
                      <a:r>
                        <a:rPr lang="de-DE" sz="1800" kern="1200" dirty="0" smtClean="0">
                          <a:solidFill>
                            <a:schemeClr val="tx1">
                              <a:lumMod val="65000"/>
                              <a:lumOff val="35000"/>
                            </a:schemeClr>
                          </a:solidFill>
                          <a:effectLst/>
                          <a:latin typeface="+mn-lt"/>
                          <a:ea typeface="+mn-ea"/>
                          <a:cs typeface="+mn-cs"/>
                        </a:rPr>
                        <a:t> sowie ein Finanzierungsplan, wie diese Kosten gedeckt</a:t>
                      </a:r>
                    </a:p>
                    <a:p>
                      <a:pPr marL="285750" indent="-285750" algn="l">
                        <a:buFont typeface="Arial"/>
                        <a:buChar char="•"/>
                      </a:pPr>
                      <a:r>
                        <a:rPr lang="de-DE" sz="1800" kern="1200" dirty="0" smtClean="0">
                          <a:solidFill>
                            <a:schemeClr val="tx1">
                              <a:lumMod val="65000"/>
                              <a:lumOff val="35000"/>
                            </a:schemeClr>
                          </a:solidFill>
                          <a:effectLst/>
                          <a:latin typeface="+mn-lt"/>
                          <a:ea typeface="+mn-ea"/>
                          <a:cs typeface="+mn-cs"/>
                        </a:rPr>
                        <a:t>Zur Steigerung der Akzeptanz umweltbedingter Auflagen würde eine </a:t>
                      </a:r>
                      <a:r>
                        <a:rPr lang="de-DE" sz="1800" b="1" kern="1200" dirty="0" smtClean="0">
                          <a:solidFill>
                            <a:schemeClr val="tx1">
                              <a:lumMod val="65000"/>
                              <a:lumOff val="35000"/>
                            </a:schemeClr>
                          </a:solidFill>
                          <a:effectLst/>
                          <a:latin typeface="+mn-lt"/>
                          <a:ea typeface="+mn-ea"/>
                          <a:cs typeface="+mn-cs"/>
                        </a:rPr>
                        <a:t>finanzielle Abgeltung</a:t>
                      </a:r>
                      <a:r>
                        <a:rPr lang="de-DE" sz="1800" kern="1200" dirty="0" smtClean="0">
                          <a:solidFill>
                            <a:schemeClr val="tx1">
                              <a:lumMod val="65000"/>
                              <a:lumOff val="35000"/>
                            </a:schemeClr>
                          </a:solidFill>
                          <a:effectLst/>
                          <a:latin typeface="+mn-lt"/>
                          <a:ea typeface="+mn-ea"/>
                          <a:cs typeface="+mn-cs"/>
                        </a:rPr>
                        <a:t> beitragen, die über die reine Kostendeckung hinausgeht.</a:t>
                      </a:r>
                      <a:endParaRPr lang="de-DE" sz="1800" noProof="0" dirty="0">
                        <a:solidFill>
                          <a:schemeClr val="tx1">
                            <a:lumMod val="65000"/>
                            <a:lumOff val="35000"/>
                          </a:schemeClr>
                        </a:solidFill>
                      </a:endParaRPr>
                    </a:p>
                  </a:txBody>
                  <a:tcPr marT="34290" marB="34290"/>
                </a:tc>
              </a:tr>
            </a:tbl>
          </a:graphicData>
        </a:graphic>
      </p:graphicFrame>
      <p:sp>
        <p:nvSpPr>
          <p:cNvPr id="2" name="ZoneTexte 1"/>
          <p:cNvSpPr txBox="1"/>
          <p:nvPr/>
        </p:nvSpPr>
        <p:spPr>
          <a:xfrm>
            <a:off x="196813" y="71948"/>
            <a:ext cx="8608898" cy="830997"/>
          </a:xfrm>
          <a:prstGeom prst="rect">
            <a:avLst/>
          </a:prstGeom>
          <a:noFill/>
        </p:spPr>
        <p:txBody>
          <a:bodyPr wrap="square" rtlCol="0">
            <a:spAutoFit/>
          </a:bodyPr>
          <a:lstStyle/>
          <a:p>
            <a:r>
              <a:rPr lang="de-DE" sz="2400" b="1" dirty="0" smtClean="0">
                <a:solidFill>
                  <a:srgbClr val="230094"/>
                </a:solidFill>
              </a:rPr>
              <a:t>Einige Vorschläge </a:t>
            </a:r>
            <a:r>
              <a:rPr lang="de-DE" sz="2400" b="1" dirty="0">
                <a:solidFill>
                  <a:srgbClr val="230094"/>
                </a:solidFill>
              </a:rPr>
              <a:t>des EMB zur Verwirklichung einiger </a:t>
            </a:r>
            <a:r>
              <a:rPr lang="de-DE" sz="2400" b="1" dirty="0" smtClean="0">
                <a:solidFill>
                  <a:srgbClr val="230094"/>
                </a:solidFill>
              </a:rPr>
              <a:t>Schlüsselpunkte der </a:t>
            </a:r>
            <a:r>
              <a:rPr lang="de-DE" sz="2400" b="1" i="1" dirty="0" smtClean="0">
                <a:solidFill>
                  <a:srgbClr val="230094"/>
                </a:solidFill>
              </a:rPr>
              <a:t>Green Deal/Farm </a:t>
            </a:r>
            <a:r>
              <a:rPr lang="de-DE" sz="2400" b="1" i="1" dirty="0" err="1">
                <a:solidFill>
                  <a:srgbClr val="230094"/>
                </a:solidFill>
              </a:rPr>
              <a:t>to</a:t>
            </a:r>
            <a:r>
              <a:rPr lang="de-DE" sz="2400" b="1" i="1" dirty="0">
                <a:solidFill>
                  <a:srgbClr val="230094"/>
                </a:solidFill>
              </a:rPr>
              <a:t> </a:t>
            </a:r>
            <a:r>
              <a:rPr lang="de-DE" sz="2400" b="1" i="1" dirty="0" err="1" smtClean="0">
                <a:solidFill>
                  <a:srgbClr val="230094"/>
                </a:solidFill>
              </a:rPr>
              <a:t>Fork</a:t>
            </a:r>
            <a:r>
              <a:rPr lang="de-DE" sz="2400" b="1" dirty="0" smtClean="0">
                <a:solidFill>
                  <a:srgbClr val="230094"/>
                </a:solidFill>
              </a:rPr>
              <a:t>-Strategie</a:t>
            </a:r>
            <a:endParaRPr lang="fr-FR" sz="2400" b="1" dirty="0"/>
          </a:p>
        </p:txBody>
      </p:sp>
      <p:sp>
        <p:nvSpPr>
          <p:cNvPr id="6" name="Rectangle 2"/>
          <p:cNvSpPr>
            <a:spLocks noChangeArrowheads="1"/>
          </p:cNvSpPr>
          <p:nvPr/>
        </p:nvSpPr>
        <p:spPr bwMode="auto">
          <a:xfrm>
            <a:off x="0" y="935998"/>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1943013040"/>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dirty="0">
              <a:solidFill>
                <a:srgbClr val="FF0000"/>
              </a:solidFill>
            </a:endParaRPr>
          </a:p>
          <a:p>
            <a:pPr algn="ctr" eaLnBrk="1" hangingPunct="1">
              <a:buClr>
                <a:srgbClr val="10253F"/>
              </a:buClr>
              <a:buSzPct val="100000"/>
              <a:buFont typeface="Arial" charset="0"/>
              <a:buNone/>
            </a:pPr>
            <a:endParaRPr lang="en-GB" sz="2000" b="1" dirty="0">
              <a:solidFill>
                <a:srgbClr val="FF0000"/>
              </a:solidFill>
            </a:endParaRPr>
          </a:p>
          <a:p>
            <a:pPr algn="ctr" eaLnBrk="1" hangingPunct="1">
              <a:buClr>
                <a:srgbClr val="1F497D"/>
              </a:buClr>
              <a:buSzPct val="100000"/>
              <a:buFont typeface="Calibri" charset="0"/>
              <a:buNone/>
            </a:pPr>
            <a:endParaRPr lang="en-GB" sz="3200" b="1" dirty="0">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graphicFrame>
        <p:nvGraphicFramePr>
          <p:cNvPr id="3" name="Tableau 2"/>
          <p:cNvGraphicFramePr>
            <a:graphicFrameLocks noGrp="1"/>
          </p:cNvGraphicFramePr>
          <p:nvPr>
            <p:extLst>
              <p:ext uri="{D42A27DB-BD31-4B8C-83A1-F6EECF244321}">
                <p14:modId xmlns:p14="http://schemas.microsoft.com/office/powerpoint/2010/main" val="2283027525"/>
              </p:ext>
            </p:extLst>
          </p:nvPr>
        </p:nvGraphicFramePr>
        <p:xfrm>
          <a:off x="208155" y="312986"/>
          <a:ext cx="8608898" cy="4225274"/>
        </p:xfrm>
        <a:graphic>
          <a:graphicData uri="http://schemas.openxmlformats.org/drawingml/2006/table">
            <a:tbl>
              <a:tblPr firstRow="1" bandRow="1">
                <a:tableStyleId>{B301B821-A1FF-4177-AEE7-76D212191A09}</a:tableStyleId>
              </a:tblPr>
              <a:tblGrid>
                <a:gridCol w="2626754"/>
                <a:gridCol w="5982144"/>
              </a:tblGrid>
              <a:tr h="323834">
                <a:tc>
                  <a:txBody>
                    <a:bodyPr/>
                    <a:lstStyle/>
                    <a:p>
                      <a:pPr algn="l"/>
                      <a:r>
                        <a:rPr lang="de-DE" sz="1600" noProof="0" dirty="0" smtClean="0"/>
                        <a:t>Schlüsselpunkt</a:t>
                      </a:r>
                      <a:endParaRPr lang="de-DE" sz="1600" noProof="0" dirty="0"/>
                    </a:p>
                  </a:txBody>
                  <a:tcPr marT="34290" marB="34290"/>
                </a:tc>
                <a:tc>
                  <a:txBody>
                    <a:bodyPr/>
                    <a:lstStyle/>
                    <a:p>
                      <a:pPr algn="l"/>
                      <a:r>
                        <a:rPr lang="de-DE" sz="1600" noProof="0" dirty="0" smtClean="0"/>
                        <a:t>EMB-Vorschlag zur Verbesserung </a:t>
                      </a:r>
                      <a:endParaRPr lang="de-DE" sz="1600" noProof="0" dirty="0"/>
                    </a:p>
                  </a:txBody>
                  <a:tcPr marT="34290" marB="34290"/>
                </a:tc>
              </a:tr>
              <a:tr h="1508760">
                <a:tc>
                  <a:txBody>
                    <a:bodyPr/>
                    <a:lstStyle/>
                    <a:p>
                      <a:pPr algn="l"/>
                      <a:r>
                        <a:rPr lang="de-DE" sz="1600" b="1" kern="1200" noProof="0" smtClean="0">
                          <a:solidFill>
                            <a:srgbClr val="3F6CAF"/>
                          </a:solidFill>
                          <a:effectLst/>
                          <a:latin typeface="+mn-lt"/>
                          <a:ea typeface="+mn-ea"/>
                          <a:cs typeface="+mn-cs"/>
                        </a:rPr>
                        <a:t>Vorschläge zum Import von Lebensmitteln, die EU-Standards entsprechen</a:t>
                      </a:r>
                      <a:endParaRPr lang="de-DE" sz="1600" b="1" noProof="0">
                        <a:solidFill>
                          <a:srgbClr val="3F6CAF"/>
                        </a:solidFill>
                      </a:endParaRPr>
                    </a:p>
                  </a:txBody>
                  <a:tcPr marT="34290" marB="34290"/>
                </a:tc>
                <a:tc>
                  <a:txBody>
                    <a:bodyPr/>
                    <a:lstStyle/>
                    <a:p>
                      <a:pPr marL="285750" indent="-285750" algn="l">
                        <a:buFont typeface="Arial"/>
                        <a:buChar char="•"/>
                      </a:pPr>
                      <a:r>
                        <a:rPr lang="de-DE" sz="1600" kern="1200" noProof="0" dirty="0" smtClean="0">
                          <a:solidFill>
                            <a:srgbClr val="595959"/>
                          </a:solidFill>
                          <a:effectLst/>
                          <a:latin typeface="+mn-lt"/>
                          <a:ea typeface="+mn-ea"/>
                          <a:cs typeface="+mn-cs"/>
                        </a:rPr>
                        <a:t>Unbedingte </a:t>
                      </a:r>
                      <a:r>
                        <a:rPr lang="de-DE" sz="1600" b="1" kern="1200" noProof="0" dirty="0" smtClean="0">
                          <a:solidFill>
                            <a:srgbClr val="595959"/>
                          </a:solidFill>
                          <a:effectLst/>
                          <a:latin typeface="+mn-lt"/>
                          <a:ea typeface="+mn-ea"/>
                          <a:cs typeface="+mn-cs"/>
                        </a:rPr>
                        <a:t>Beibehaltung des Vorsorgeprinzips</a:t>
                      </a:r>
                      <a:r>
                        <a:rPr lang="de-DE" sz="1600" kern="1200" noProof="0" dirty="0" smtClean="0">
                          <a:solidFill>
                            <a:srgbClr val="595959"/>
                          </a:solidFill>
                          <a:effectLst/>
                          <a:latin typeface="+mn-lt"/>
                          <a:ea typeface="+mn-ea"/>
                          <a:cs typeface="+mn-cs"/>
                        </a:rPr>
                        <a:t> der EU</a:t>
                      </a:r>
                    </a:p>
                    <a:p>
                      <a:pPr marL="285750" indent="-285750" algn="l">
                        <a:buFont typeface="Arial"/>
                        <a:buChar char="•"/>
                      </a:pPr>
                      <a:r>
                        <a:rPr lang="de-DE" sz="1600" kern="1200" noProof="0" dirty="0" smtClean="0">
                          <a:solidFill>
                            <a:srgbClr val="595959"/>
                          </a:solidFill>
                          <a:effectLst/>
                          <a:latin typeface="+mn-lt"/>
                          <a:ea typeface="+mn-ea"/>
                          <a:cs typeface="+mn-cs"/>
                        </a:rPr>
                        <a:t>Landwirtschaftliche Erzeugnisse müssen zudem als </a:t>
                      </a:r>
                      <a:r>
                        <a:rPr lang="de-DE" sz="1600" b="1" kern="1200" noProof="0" dirty="0" smtClean="0">
                          <a:solidFill>
                            <a:srgbClr val="595959"/>
                          </a:solidFill>
                          <a:effectLst/>
                          <a:latin typeface="+mn-lt"/>
                          <a:ea typeface="+mn-ea"/>
                          <a:cs typeface="+mn-cs"/>
                        </a:rPr>
                        <a:t>sensible Produkte aus Freihandelsabkommen ausgenommen</a:t>
                      </a:r>
                      <a:r>
                        <a:rPr lang="de-DE" sz="1600" kern="1200" noProof="0" dirty="0" smtClean="0">
                          <a:solidFill>
                            <a:srgbClr val="595959"/>
                          </a:solidFill>
                          <a:effectLst/>
                          <a:latin typeface="+mn-lt"/>
                          <a:ea typeface="+mn-ea"/>
                          <a:cs typeface="+mn-cs"/>
                        </a:rPr>
                        <a:t> werden</a:t>
                      </a:r>
                    </a:p>
                    <a:p>
                      <a:pPr marL="285750" indent="-285750" algn="l">
                        <a:buFont typeface="Arial"/>
                        <a:buChar char="•"/>
                      </a:pPr>
                      <a:r>
                        <a:rPr lang="de-DE" sz="1600" kern="1200" noProof="0" dirty="0" smtClean="0">
                          <a:solidFill>
                            <a:srgbClr val="595959"/>
                          </a:solidFill>
                          <a:effectLst/>
                          <a:latin typeface="+mn-lt"/>
                          <a:ea typeface="+mn-ea"/>
                          <a:cs typeface="+mn-cs"/>
                        </a:rPr>
                        <a:t>Importierte Waren sollten nicht zu Preisen verkauft werden, die unter dem hiesigen Kostenniveau liegen</a:t>
                      </a:r>
                    </a:p>
                    <a:p>
                      <a:pPr marL="285750" indent="-285750" algn="l">
                        <a:buFont typeface="Arial"/>
                        <a:buChar char="•"/>
                      </a:pPr>
                      <a:r>
                        <a:rPr lang="de-DE" sz="1600" kern="1200" noProof="0" dirty="0" smtClean="0">
                          <a:solidFill>
                            <a:srgbClr val="595959"/>
                          </a:solidFill>
                          <a:effectLst/>
                          <a:latin typeface="+mn-lt"/>
                          <a:ea typeface="+mn-ea"/>
                          <a:cs typeface="+mn-cs"/>
                        </a:rPr>
                        <a:t>Die Agrarpolitik muss eine </a:t>
                      </a:r>
                      <a:r>
                        <a:rPr lang="de-DE" sz="1600" b="1" kern="1200" noProof="0" dirty="0" smtClean="0">
                          <a:solidFill>
                            <a:srgbClr val="595959"/>
                          </a:solidFill>
                          <a:effectLst/>
                          <a:latin typeface="+mn-lt"/>
                          <a:ea typeface="+mn-ea"/>
                          <a:cs typeface="+mn-cs"/>
                        </a:rPr>
                        <a:t>regionale und flächendeckende Produktion</a:t>
                      </a:r>
                      <a:r>
                        <a:rPr lang="de-DE" sz="1600" kern="1200" noProof="0" dirty="0" smtClean="0">
                          <a:solidFill>
                            <a:srgbClr val="595959"/>
                          </a:solidFill>
                          <a:effectLst/>
                          <a:latin typeface="+mn-lt"/>
                          <a:ea typeface="+mn-ea"/>
                          <a:cs typeface="+mn-cs"/>
                        </a:rPr>
                        <a:t> in der EU fördern</a:t>
                      </a:r>
                      <a:endParaRPr lang="de-DE" sz="1600" noProof="0" dirty="0">
                        <a:solidFill>
                          <a:srgbClr val="595959"/>
                        </a:solidFill>
                      </a:endParaRPr>
                    </a:p>
                  </a:txBody>
                  <a:tcPr marT="34290" marB="34290"/>
                </a:tc>
              </a:tr>
              <a:tr h="2125980">
                <a:tc>
                  <a:txBody>
                    <a:bodyPr/>
                    <a:lstStyle/>
                    <a:p>
                      <a:pPr algn="l"/>
                      <a:r>
                        <a:rPr lang="de-DE" sz="1600" b="1" kern="1200" noProof="0" dirty="0" smtClean="0">
                          <a:solidFill>
                            <a:srgbClr val="3F6CAF"/>
                          </a:solidFill>
                          <a:effectLst/>
                          <a:latin typeface="+mn-lt"/>
                          <a:ea typeface="+mn-ea"/>
                          <a:cs typeface="+mn-cs"/>
                        </a:rPr>
                        <a:t>Vorschläge zur Bewältigung einer in stetigem Wandel begriffenen geopolitischen Landschaft sowie zu einer strategischen Vorausschau, um einen Schritt voraus zu sein </a:t>
                      </a:r>
                      <a:endParaRPr lang="de-DE" sz="1600" b="1" noProof="0" dirty="0">
                        <a:solidFill>
                          <a:srgbClr val="3F6CAF"/>
                        </a:solidFill>
                      </a:endParaRPr>
                    </a:p>
                  </a:txBody>
                  <a:tcPr marT="34290" marB="34290"/>
                </a:tc>
                <a:tc>
                  <a:txBody>
                    <a:bodyPr/>
                    <a:lstStyle/>
                    <a:p>
                      <a:pPr marL="285750" indent="-285750" algn="l">
                        <a:buFont typeface="Arial"/>
                        <a:buChar char="•"/>
                      </a:pPr>
                      <a:r>
                        <a:rPr lang="de-DE" sz="1600" kern="1200" noProof="0" dirty="0" smtClean="0">
                          <a:solidFill>
                            <a:schemeClr val="tx1">
                              <a:lumMod val="65000"/>
                              <a:lumOff val="35000"/>
                            </a:schemeClr>
                          </a:solidFill>
                          <a:effectLst/>
                          <a:latin typeface="+mn-lt"/>
                          <a:ea typeface="+mn-ea"/>
                          <a:cs typeface="+mn-cs"/>
                        </a:rPr>
                        <a:t>Die EU sollte über </a:t>
                      </a:r>
                      <a:r>
                        <a:rPr lang="de-DE" sz="1600" b="1" kern="1200" noProof="0" dirty="0" smtClean="0">
                          <a:solidFill>
                            <a:schemeClr val="tx1">
                              <a:lumMod val="65000"/>
                              <a:lumOff val="35000"/>
                            </a:schemeClr>
                          </a:solidFill>
                          <a:effectLst/>
                          <a:latin typeface="+mn-lt"/>
                          <a:ea typeface="+mn-ea"/>
                          <a:cs typeface="+mn-cs"/>
                        </a:rPr>
                        <a:t>geostrategische Instrumente</a:t>
                      </a:r>
                      <a:r>
                        <a:rPr lang="de-DE" sz="1600" kern="1200" noProof="0" dirty="0" smtClean="0">
                          <a:solidFill>
                            <a:schemeClr val="tx1">
                              <a:lumMod val="65000"/>
                              <a:lumOff val="35000"/>
                            </a:schemeClr>
                          </a:solidFill>
                          <a:effectLst/>
                          <a:latin typeface="+mn-lt"/>
                          <a:ea typeface="+mn-ea"/>
                          <a:cs typeface="+mn-cs"/>
                        </a:rPr>
                        <a:t>, wie das Marktverantwortungsprogramm (MVP), verfügen, die auch bei unvorhersehbaren Ereignissen, effektiv und wirksam reagieren können.</a:t>
                      </a:r>
                    </a:p>
                  </a:txBody>
                  <a:tcPr marT="34290" marB="34290"/>
                </a:tc>
              </a:tr>
            </a:tbl>
          </a:graphicData>
        </a:graphic>
      </p:graphicFrame>
    </p:spTree>
    <p:extLst>
      <p:ext uri="{BB962C8B-B14F-4D97-AF65-F5344CB8AC3E}">
        <p14:creationId xmlns:p14="http://schemas.microsoft.com/office/powerpoint/2010/main" val="290710581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240851" y="2094775"/>
            <a:ext cx="8604835" cy="2308324"/>
          </a:xfrm>
          <a:prstGeom prst="rect">
            <a:avLst/>
          </a:prstGeom>
          <a:noFill/>
        </p:spPr>
        <p:txBody>
          <a:bodyPr wrap="square" rtlCol="0">
            <a:spAutoFit/>
          </a:bodyPr>
          <a:lstStyle/>
          <a:p>
            <a:pPr algn="ctr"/>
            <a:r>
              <a:rPr lang="de-DE" sz="3200" b="1" dirty="0" smtClean="0">
                <a:solidFill>
                  <a:srgbClr val="230094"/>
                </a:solidFill>
              </a:rPr>
              <a:t>Was passiert, wenn die Kosten auf die Bauern </a:t>
            </a:r>
          </a:p>
          <a:p>
            <a:pPr algn="ctr"/>
            <a:r>
              <a:rPr lang="de-DE" sz="3200" b="1" dirty="0" smtClean="0">
                <a:solidFill>
                  <a:srgbClr val="230094"/>
                </a:solidFill>
              </a:rPr>
              <a:t>abgewälzt werden?</a:t>
            </a:r>
          </a:p>
          <a:p>
            <a:pPr algn="ctr">
              <a:lnSpc>
                <a:spcPct val="150000"/>
              </a:lnSpc>
            </a:pPr>
            <a:r>
              <a:rPr lang="de-DE" sz="3200" dirty="0" smtClean="0">
                <a:solidFill>
                  <a:srgbClr val="000000"/>
                </a:solidFill>
              </a:rPr>
              <a:t>Kjartan Poulsen, EMB-Vizevorsitzender</a:t>
            </a:r>
            <a:endParaRPr lang="de-DE" sz="3200" dirty="0">
              <a:solidFill>
                <a:srgbClr val="000000"/>
              </a:solidFill>
            </a:endParaRPr>
          </a:p>
          <a:p>
            <a:pPr algn="ctr"/>
            <a:endParaRPr lang="de-DE" sz="3200" b="1" dirty="0">
              <a:solidFill>
                <a:srgbClr val="230094"/>
              </a:solidFill>
            </a:endParaRPr>
          </a:p>
        </p:txBody>
      </p:sp>
      <p:pic>
        <p:nvPicPr>
          <p:cNvPr id="6" name="Image 5"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173616291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240851" y="1235678"/>
            <a:ext cx="8604835" cy="3785652"/>
          </a:xfrm>
          <a:prstGeom prst="rect">
            <a:avLst/>
          </a:prstGeom>
          <a:noFill/>
        </p:spPr>
        <p:txBody>
          <a:bodyPr wrap="square" rtlCol="0">
            <a:spAutoFit/>
          </a:bodyPr>
          <a:lstStyle/>
          <a:p>
            <a:pPr marL="457200" indent="-457200" algn="just">
              <a:buFont typeface="Arial"/>
              <a:buChar char="•"/>
            </a:pPr>
            <a:r>
              <a:rPr lang="de-DE" sz="2400" b="1" dirty="0" smtClean="0">
                <a:solidFill>
                  <a:srgbClr val="230094"/>
                </a:solidFill>
              </a:rPr>
              <a:t>Keine Zukunftsperspektiven für die nächste Generation</a:t>
            </a:r>
          </a:p>
          <a:p>
            <a:pPr marL="800100" lvl="1" indent="-342900" algn="just">
              <a:buFont typeface="Wingdings" charset="2"/>
              <a:buChar char="Ø"/>
            </a:pPr>
            <a:r>
              <a:rPr lang="de-DE" sz="2400" dirty="0" smtClean="0"/>
              <a:t>Junge Leute können es sich nicht leisten, den Familienbetrieb zu übernehmen;</a:t>
            </a:r>
          </a:p>
          <a:p>
            <a:pPr marL="800100" lvl="1" indent="-342900" algn="just">
              <a:buFont typeface="Wingdings" charset="2"/>
              <a:buChar char="Ø"/>
            </a:pPr>
            <a:r>
              <a:rPr lang="de-DE" sz="2400" dirty="0" smtClean="0"/>
              <a:t>wollen nicht sozial und ökonomisch abgehängt werden;</a:t>
            </a:r>
          </a:p>
          <a:p>
            <a:pPr marL="800100" lvl="1" indent="-342900" algn="just">
              <a:buFont typeface="Wingdings" charset="2"/>
              <a:buChar char="Ø"/>
            </a:pPr>
            <a:r>
              <a:rPr lang="de-DE" sz="2400" dirty="0"/>
              <a:t>s</a:t>
            </a:r>
            <a:r>
              <a:rPr lang="de-DE" sz="2400" dirty="0" smtClean="0"/>
              <a:t>ehen den Milchsektor als wenig attraktiv aufgrund der stetig auftretenden Krisen.</a:t>
            </a:r>
          </a:p>
          <a:p>
            <a:pPr marL="800100" lvl="1" indent="-342900" algn="just">
              <a:buFont typeface="Wingdings" charset="2"/>
              <a:buChar char="Ø"/>
            </a:pPr>
            <a:endParaRPr lang="de-DE" sz="2400" dirty="0">
              <a:solidFill>
                <a:srgbClr val="230094"/>
              </a:solidFill>
            </a:endParaRPr>
          </a:p>
          <a:p>
            <a:pPr marL="342900" indent="-342900" algn="just">
              <a:buFont typeface="Arial"/>
              <a:buChar char="•"/>
            </a:pPr>
            <a:r>
              <a:rPr lang="de-DE" sz="2400" b="1" dirty="0" smtClean="0">
                <a:solidFill>
                  <a:srgbClr val="230094"/>
                </a:solidFill>
              </a:rPr>
              <a:t>Kein gerechtes Einkommen für die geleistete Arbeit</a:t>
            </a:r>
          </a:p>
          <a:p>
            <a:pPr marL="800100" lvl="1" indent="-342900" algn="just">
              <a:buFont typeface="Wingdings" charset="2"/>
              <a:buChar char="Ø"/>
            </a:pPr>
            <a:r>
              <a:rPr lang="de-DE" sz="2400" dirty="0" smtClean="0">
                <a:solidFill>
                  <a:srgbClr val="000000"/>
                </a:solidFill>
              </a:rPr>
              <a:t>Aktuell: Einkommen liegt bereits unter Mindestlohnniveau</a:t>
            </a:r>
          </a:p>
          <a:p>
            <a:pPr marL="800100" lvl="1" indent="-342900" algn="just">
              <a:buFont typeface="Wingdings" charset="2"/>
              <a:buChar char="Ø"/>
            </a:pPr>
            <a:r>
              <a:rPr lang="de-DE" sz="2400" dirty="0" smtClean="0">
                <a:solidFill>
                  <a:srgbClr val="000000"/>
                </a:solidFill>
              </a:rPr>
              <a:t>Verschärfung der Situation möglich</a:t>
            </a:r>
            <a:endParaRPr lang="de-DE" sz="2400" dirty="0">
              <a:solidFill>
                <a:srgbClr val="000000"/>
              </a:solidFill>
            </a:endParaRPr>
          </a:p>
        </p:txBody>
      </p:sp>
      <p:sp>
        <p:nvSpPr>
          <p:cNvPr id="3" name="Rectangle 2"/>
          <p:cNvSpPr/>
          <p:nvPr/>
        </p:nvSpPr>
        <p:spPr>
          <a:xfrm>
            <a:off x="198517" y="26154"/>
            <a:ext cx="6831313" cy="954107"/>
          </a:xfrm>
          <a:prstGeom prst="rect">
            <a:avLst/>
          </a:prstGeom>
        </p:spPr>
        <p:txBody>
          <a:bodyPr wrap="square">
            <a:spAutoFit/>
          </a:bodyPr>
          <a:lstStyle/>
          <a:p>
            <a:pPr algn="just"/>
            <a:r>
              <a:rPr lang="de-DE" sz="2800" b="1" dirty="0">
                <a:solidFill>
                  <a:srgbClr val="230094"/>
                </a:solidFill>
              </a:rPr>
              <a:t>Was passiert, wenn die Kosten auf die Bauern </a:t>
            </a:r>
            <a:r>
              <a:rPr lang="de-DE" sz="2800" b="1" dirty="0" smtClean="0">
                <a:solidFill>
                  <a:srgbClr val="230094"/>
                </a:solidFill>
              </a:rPr>
              <a:t>abgewälzt </a:t>
            </a:r>
            <a:r>
              <a:rPr lang="de-DE" sz="2800" b="1" dirty="0">
                <a:solidFill>
                  <a:srgbClr val="230094"/>
                </a:solidFill>
              </a:rPr>
              <a:t>werden?</a:t>
            </a: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14552997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98778" y="995792"/>
            <a:ext cx="8900166" cy="4154983"/>
          </a:xfrm>
          <a:prstGeom prst="rect">
            <a:avLst/>
          </a:prstGeom>
          <a:noFill/>
        </p:spPr>
        <p:txBody>
          <a:bodyPr wrap="square" rtlCol="0">
            <a:spAutoFit/>
          </a:bodyPr>
          <a:lstStyle/>
          <a:p>
            <a:pPr marL="457200" indent="-457200">
              <a:buFont typeface="Arial"/>
              <a:buChar char="•"/>
            </a:pPr>
            <a:r>
              <a:rPr lang="de-DE" sz="2400" b="1" dirty="0" smtClean="0">
                <a:solidFill>
                  <a:srgbClr val="000000"/>
                </a:solidFill>
              </a:rPr>
              <a:t>Aktuell: </a:t>
            </a:r>
            <a:r>
              <a:rPr lang="de-DE" sz="2400" b="1" dirty="0" smtClean="0"/>
              <a:t>EU</a:t>
            </a:r>
            <a:r>
              <a:rPr lang="de-DE" sz="2400" b="1" dirty="0"/>
              <a:t>-Politik </a:t>
            </a:r>
            <a:r>
              <a:rPr lang="de-DE" sz="2400" b="1" dirty="0" smtClean="0"/>
              <a:t>möchte Position der Erzeuger </a:t>
            </a:r>
            <a:r>
              <a:rPr lang="de-DE" sz="2400" b="1" dirty="0"/>
              <a:t>in </a:t>
            </a:r>
            <a:r>
              <a:rPr lang="de-DE" sz="2400" b="1" dirty="0" smtClean="0"/>
              <a:t>der Wertschöpfungskette stärken</a:t>
            </a:r>
            <a:r>
              <a:rPr lang="de-DE" sz="2400" dirty="0" smtClean="0"/>
              <a:t>. Dafür wurden:</a:t>
            </a:r>
          </a:p>
          <a:p>
            <a:pPr marL="800100" lvl="1" indent="-342900">
              <a:buFont typeface="Wingdings" charset="2"/>
              <a:buChar char="Ø"/>
            </a:pPr>
            <a:r>
              <a:rPr lang="de-DE" sz="2400" dirty="0" smtClean="0"/>
              <a:t>Bündelungsmöglichkeiten für Erzeugerorganisationen erlaubt</a:t>
            </a:r>
          </a:p>
          <a:p>
            <a:pPr marL="800100" lvl="1" indent="-342900">
              <a:buFont typeface="Wingdings" charset="2"/>
              <a:buChar char="Ø"/>
            </a:pPr>
            <a:r>
              <a:rPr lang="de-DE" sz="2400" dirty="0" smtClean="0"/>
              <a:t>Richtlinie zu unfairen Handelspraktiken wurde verabschiedet</a:t>
            </a:r>
          </a:p>
          <a:p>
            <a:pPr lvl="1"/>
            <a:endParaRPr lang="de-DE" sz="2400" dirty="0"/>
          </a:p>
          <a:p>
            <a:pPr lvl="1"/>
            <a:r>
              <a:rPr lang="de-DE" sz="2400" dirty="0" smtClean="0">
                <a:solidFill>
                  <a:schemeClr val="accent2"/>
                </a:solidFill>
              </a:rPr>
              <a:t>Aber</a:t>
            </a:r>
            <a:r>
              <a:rPr lang="de-DE" sz="2400" dirty="0" smtClean="0"/>
              <a:t>: </a:t>
            </a:r>
            <a:r>
              <a:rPr lang="de-DE" sz="2400" b="1" dirty="0" smtClean="0"/>
              <a:t>Kostendeckung</a:t>
            </a:r>
            <a:r>
              <a:rPr lang="de-DE" sz="2400" dirty="0" smtClean="0"/>
              <a:t> wurde allerdings </a:t>
            </a:r>
            <a:r>
              <a:rPr lang="de-DE" sz="2400" u="sng" dirty="0" smtClean="0"/>
              <a:t>nicht erreicht</a:t>
            </a:r>
            <a:r>
              <a:rPr lang="de-DE" sz="2400" dirty="0" smtClean="0"/>
              <a:t> und die Schere zwischen Produktionskosten und Milchpreis weitet sich aus.</a:t>
            </a:r>
          </a:p>
          <a:p>
            <a:pPr lvl="1"/>
            <a:endParaRPr lang="de-DE" sz="2400" dirty="0"/>
          </a:p>
          <a:p>
            <a:pPr lvl="1"/>
            <a:r>
              <a:rPr lang="de-DE" sz="2400" dirty="0" smtClean="0"/>
              <a:t>Daher wird die </a:t>
            </a:r>
            <a:r>
              <a:rPr lang="de-DE" sz="2400" b="1" dirty="0" smtClean="0">
                <a:solidFill>
                  <a:srgbClr val="230094"/>
                </a:solidFill>
              </a:rPr>
              <a:t>Position </a:t>
            </a:r>
            <a:r>
              <a:rPr lang="de-DE" sz="2400" b="1" dirty="0">
                <a:solidFill>
                  <a:srgbClr val="230094"/>
                </a:solidFill>
              </a:rPr>
              <a:t>der Erzeuger </a:t>
            </a:r>
            <a:r>
              <a:rPr lang="de-DE" sz="2400" b="1" dirty="0" smtClean="0">
                <a:solidFill>
                  <a:srgbClr val="230094"/>
                </a:solidFill>
              </a:rPr>
              <a:t>weiter drastisch geschwächt</a:t>
            </a:r>
            <a:r>
              <a:rPr lang="de-DE" sz="2400" b="1" dirty="0">
                <a:solidFill>
                  <a:srgbClr val="230094"/>
                </a:solidFill>
              </a:rPr>
              <a:t>!</a:t>
            </a: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
        <p:nvSpPr>
          <p:cNvPr id="8" name="Rectangle 7"/>
          <p:cNvSpPr/>
          <p:nvPr/>
        </p:nvSpPr>
        <p:spPr>
          <a:xfrm>
            <a:off x="198517" y="26154"/>
            <a:ext cx="6831313" cy="954107"/>
          </a:xfrm>
          <a:prstGeom prst="rect">
            <a:avLst/>
          </a:prstGeom>
        </p:spPr>
        <p:txBody>
          <a:bodyPr wrap="square">
            <a:spAutoFit/>
          </a:bodyPr>
          <a:lstStyle/>
          <a:p>
            <a:pPr algn="just"/>
            <a:r>
              <a:rPr lang="de-DE" sz="2800" b="1" dirty="0">
                <a:solidFill>
                  <a:srgbClr val="230094"/>
                </a:solidFill>
              </a:rPr>
              <a:t>Was passiert, wenn die Kosten auf die Bauern </a:t>
            </a:r>
            <a:r>
              <a:rPr lang="de-DE" sz="2800" b="1" dirty="0" smtClean="0">
                <a:solidFill>
                  <a:srgbClr val="230094"/>
                </a:solidFill>
              </a:rPr>
              <a:t>abgewälzt </a:t>
            </a:r>
            <a:r>
              <a:rPr lang="de-DE" sz="2800" b="1" dirty="0">
                <a:solidFill>
                  <a:srgbClr val="230094"/>
                </a:solidFill>
              </a:rPr>
              <a:t>werden?</a:t>
            </a:r>
          </a:p>
        </p:txBody>
      </p:sp>
    </p:spTree>
    <p:extLst>
      <p:ext uri="{BB962C8B-B14F-4D97-AF65-F5344CB8AC3E}">
        <p14:creationId xmlns:p14="http://schemas.microsoft.com/office/powerpoint/2010/main" val="332268462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240850" y="1003450"/>
            <a:ext cx="8758094" cy="4154983"/>
          </a:xfrm>
          <a:prstGeom prst="rect">
            <a:avLst/>
          </a:prstGeom>
          <a:noFill/>
        </p:spPr>
        <p:txBody>
          <a:bodyPr wrap="square" rtlCol="0">
            <a:spAutoFit/>
          </a:bodyPr>
          <a:lstStyle/>
          <a:p>
            <a:pPr marL="457200" indent="-457200">
              <a:buFont typeface="Arial"/>
              <a:buChar char="•"/>
            </a:pPr>
            <a:r>
              <a:rPr lang="de-DE" sz="2400" b="1" dirty="0" smtClean="0">
                <a:solidFill>
                  <a:srgbClr val="230094"/>
                </a:solidFill>
              </a:rPr>
              <a:t>Keine regionale und flächendeckende Produktion mehr</a:t>
            </a:r>
          </a:p>
          <a:p>
            <a:pPr marL="800100" lvl="1" indent="-342900">
              <a:buFont typeface="Wingdings" charset="2"/>
              <a:buChar char="Ø"/>
            </a:pPr>
            <a:r>
              <a:rPr lang="de-DE" sz="2400" dirty="0" smtClean="0"/>
              <a:t>Immer mehr Landwirte geben ihren Betrieb auf</a:t>
            </a:r>
          </a:p>
          <a:p>
            <a:pPr marL="800100" lvl="1" indent="-342900">
              <a:buFont typeface="Wingdings" charset="2"/>
              <a:buChar char="Ø"/>
            </a:pPr>
            <a:r>
              <a:rPr lang="de-DE" sz="2400" dirty="0" smtClean="0"/>
              <a:t>Arbeitsplätze im vor- und nachgelagerten Bereich gehen verloren</a:t>
            </a:r>
          </a:p>
          <a:p>
            <a:pPr marL="800100" lvl="1" indent="-342900">
              <a:buFont typeface="Wingdings" charset="2"/>
              <a:buChar char="Ø"/>
            </a:pPr>
            <a:r>
              <a:rPr lang="de-DE" sz="2400" dirty="0" smtClean="0"/>
              <a:t>Konsumenten finden keine regional produzierten Lebensmittel mehr </a:t>
            </a:r>
          </a:p>
          <a:p>
            <a:pPr lvl="1"/>
            <a:endParaRPr lang="de-DE" sz="2400" dirty="0"/>
          </a:p>
          <a:p>
            <a:pPr marL="342900" indent="-342900">
              <a:buFont typeface="Arial"/>
              <a:buChar char="•"/>
            </a:pPr>
            <a:r>
              <a:rPr lang="de-DE" sz="2400" b="1" dirty="0" smtClean="0">
                <a:solidFill>
                  <a:srgbClr val="230094"/>
                </a:solidFill>
              </a:rPr>
              <a:t>Strategien wie Green Deal und Farm </a:t>
            </a:r>
            <a:r>
              <a:rPr lang="de-DE" sz="2400" b="1" dirty="0" err="1" smtClean="0">
                <a:solidFill>
                  <a:srgbClr val="230094"/>
                </a:solidFill>
              </a:rPr>
              <a:t>to</a:t>
            </a:r>
            <a:r>
              <a:rPr lang="de-DE" sz="2400" b="1" dirty="0" smtClean="0">
                <a:solidFill>
                  <a:srgbClr val="230094"/>
                </a:solidFill>
              </a:rPr>
              <a:t> </a:t>
            </a:r>
            <a:r>
              <a:rPr lang="de-DE" sz="2400" b="1" dirty="0" err="1" smtClean="0">
                <a:solidFill>
                  <a:srgbClr val="230094"/>
                </a:solidFill>
              </a:rPr>
              <a:t>Fork</a:t>
            </a:r>
            <a:r>
              <a:rPr lang="de-DE" sz="2400" b="1" dirty="0" smtClean="0">
                <a:solidFill>
                  <a:srgbClr val="230094"/>
                </a:solidFill>
              </a:rPr>
              <a:t> sind zum Scheitern verurteilt</a:t>
            </a:r>
          </a:p>
          <a:p>
            <a:pPr marL="800100" lvl="1" indent="-342900">
              <a:buFont typeface="Wingdings" charset="2"/>
              <a:buChar char="Ø"/>
            </a:pPr>
            <a:r>
              <a:rPr lang="de-DE" sz="2400" dirty="0" smtClean="0"/>
              <a:t>Nur wenn alle Marktakteure einbezogen werden, können solche Strategien auch erfolgreich sein!</a:t>
            </a:r>
            <a:endParaRPr lang="de-DE" sz="2400" dirty="0"/>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
        <p:nvSpPr>
          <p:cNvPr id="8" name="Rectangle 7"/>
          <p:cNvSpPr/>
          <p:nvPr/>
        </p:nvSpPr>
        <p:spPr>
          <a:xfrm>
            <a:off x="198517" y="26154"/>
            <a:ext cx="6831313" cy="954107"/>
          </a:xfrm>
          <a:prstGeom prst="rect">
            <a:avLst/>
          </a:prstGeom>
        </p:spPr>
        <p:txBody>
          <a:bodyPr wrap="square">
            <a:spAutoFit/>
          </a:bodyPr>
          <a:lstStyle/>
          <a:p>
            <a:pPr algn="just"/>
            <a:r>
              <a:rPr lang="de-DE" sz="2800" b="1" dirty="0">
                <a:solidFill>
                  <a:srgbClr val="230094"/>
                </a:solidFill>
              </a:rPr>
              <a:t>Was passiert, wenn die Kosten auf die Bauern </a:t>
            </a:r>
            <a:r>
              <a:rPr lang="de-DE" sz="2800" b="1" dirty="0" smtClean="0">
                <a:solidFill>
                  <a:srgbClr val="230094"/>
                </a:solidFill>
              </a:rPr>
              <a:t>abgewälzt </a:t>
            </a:r>
            <a:r>
              <a:rPr lang="de-DE" sz="2800" b="1" dirty="0">
                <a:solidFill>
                  <a:srgbClr val="230094"/>
                </a:solidFill>
              </a:rPr>
              <a:t>werden?</a:t>
            </a:r>
          </a:p>
        </p:txBody>
      </p:sp>
    </p:spTree>
    <p:extLst>
      <p:ext uri="{BB962C8B-B14F-4D97-AF65-F5344CB8AC3E}">
        <p14:creationId xmlns:p14="http://schemas.microsoft.com/office/powerpoint/2010/main" val="130983815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a:solidFill>
                <a:srgbClr val="FF0000"/>
              </a:solidFill>
            </a:endParaRPr>
          </a:p>
          <a:p>
            <a:pPr algn="ctr" eaLnBrk="1" hangingPunct="1">
              <a:buClr>
                <a:srgbClr val="10253F"/>
              </a:buClr>
              <a:buSzPct val="100000"/>
              <a:buFont typeface="Arial" charset="0"/>
              <a:buNone/>
            </a:pPr>
            <a:endParaRPr lang="en-GB" sz="2000" b="1">
              <a:solidFill>
                <a:srgbClr val="FF0000"/>
              </a:solidFill>
            </a:endParaRPr>
          </a:p>
          <a:p>
            <a:pPr algn="ctr" eaLnBrk="1" hangingPunct="1">
              <a:buClr>
                <a:srgbClr val="1F497D"/>
              </a:buClr>
              <a:buSzPct val="100000"/>
              <a:buFont typeface="Calibri" charset="0"/>
              <a:buNone/>
            </a:pPr>
            <a:endParaRPr lang="en-GB" sz="3200" b="1">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7" name="Textfeld 11"/>
          <p:cNvSpPr txBox="1">
            <a:spLocks noChangeArrowheads="1"/>
          </p:cNvSpPr>
          <p:nvPr/>
        </p:nvSpPr>
        <p:spPr bwMode="auto">
          <a:xfrm>
            <a:off x="88900" y="607614"/>
            <a:ext cx="9043988"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de-DE"/>
            </a:defPPr>
            <a:lvl1pPr eaLnBrk="0" hangingPunct="0">
              <a:defRPr sz="4000" b="1">
                <a:solidFill>
                  <a:srgbClr val="1E3C99"/>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marL="285750" indent="-285750">
              <a:buFont typeface="Arial"/>
              <a:buChar char="•"/>
            </a:pPr>
            <a:r>
              <a:rPr lang="de-DE" sz="1600" dirty="0" smtClean="0">
                <a:solidFill>
                  <a:schemeClr val="tx2">
                    <a:lumMod val="60000"/>
                    <a:lumOff val="40000"/>
                  </a:schemeClr>
                </a:solidFill>
                <a:latin typeface="+mn-lt"/>
              </a:rPr>
              <a:t>Begrüßung </a:t>
            </a:r>
            <a:r>
              <a:rPr lang="de-DE" sz="1600" b="0" dirty="0" smtClean="0">
                <a:solidFill>
                  <a:schemeClr val="tx1"/>
                </a:solidFill>
                <a:latin typeface="+mn-lt"/>
              </a:rPr>
              <a:t>–</a:t>
            </a:r>
            <a:r>
              <a:rPr lang="de-DE" sz="1600" b="0" dirty="0" smtClean="0">
                <a:solidFill>
                  <a:schemeClr val="tx2">
                    <a:lumMod val="60000"/>
                    <a:lumOff val="40000"/>
                  </a:schemeClr>
                </a:solidFill>
                <a:latin typeface="+mn-lt"/>
              </a:rPr>
              <a:t> </a:t>
            </a:r>
            <a:r>
              <a:rPr lang="de-DE" sz="1600" b="0" dirty="0" smtClean="0">
                <a:solidFill>
                  <a:srgbClr val="000000"/>
                </a:solidFill>
                <a:latin typeface="+mn-lt"/>
              </a:rPr>
              <a:t>Sieta van Keimpema, </a:t>
            </a:r>
            <a:r>
              <a:rPr lang="de-DE" sz="1600" b="0" dirty="0">
                <a:solidFill>
                  <a:srgbClr val="000000"/>
                </a:solidFill>
                <a:latin typeface="+mn-lt"/>
              </a:rPr>
              <a:t>EMB</a:t>
            </a:r>
            <a:r>
              <a:rPr lang="de-DE" sz="1600" b="0" dirty="0" smtClean="0">
                <a:solidFill>
                  <a:srgbClr val="000000"/>
                </a:solidFill>
                <a:latin typeface="+mn-lt"/>
              </a:rPr>
              <a:t>-Vorsitzende</a:t>
            </a:r>
          </a:p>
          <a:p>
            <a:pPr marL="171450" indent="-171450">
              <a:buFont typeface="Arial"/>
              <a:buChar char="•"/>
            </a:pPr>
            <a:endParaRPr lang="de-DE" sz="1600" dirty="0">
              <a:latin typeface="+mn-lt"/>
            </a:endParaRPr>
          </a:p>
          <a:p>
            <a:pPr marL="285750" indent="-285750">
              <a:buFont typeface="Arial"/>
              <a:buChar char="•"/>
            </a:pPr>
            <a:r>
              <a:rPr lang="de-DE" sz="1600" dirty="0" smtClean="0">
                <a:solidFill>
                  <a:srgbClr val="558ED5"/>
                </a:solidFill>
                <a:latin typeface="+mn-lt"/>
              </a:rPr>
              <a:t>Gemeinsame Marktorganisation</a:t>
            </a:r>
            <a:r>
              <a:rPr lang="de-DE" sz="1600" dirty="0">
                <a:solidFill>
                  <a:srgbClr val="558ED5"/>
                </a:solidFill>
                <a:latin typeface="+mn-lt"/>
              </a:rPr>
              <a:t> </a:t>
            </a:r>
            <a:r>
              <a:rPr lang="de-DE" sz="1600" b="0" dirty="0" smtClean="0">
                <a:solidFill>
                  <a:schemeClr val="tx1"/>
                </a:solidFill>
                <a:latin typeface="+mn-lt"/>
              </a:rPr>
              <a:t>– Elmar </a:t>
            </a:r>
            <a:r>
              <a:rPr lang="de-DE" sz="1600" b="0" dirty="0" err="1" smtClean="0">
                <a:solidFill>
                  <a:schemeClr val="tx1"/>
                </a:solidFill>
                <a:latin typeface="+mn-lt"/>
              </a:rPr>
              <a:t>Hannen</a:t>
            </a:r>
            <a:r>
              <a:rPr lang="de-DE" sz="1600" b="0" dirty="0" smtClean="0">
                <a:solidFill>
                  <a:schemeClr val="tx1"/>
                </a:solidFill>
                <a:latin typeface="+mn-lt"/>
              </a:rPr>
              <a:t>, EMB</a:t>
            </a:r>
            <a:r>
              <a:rPr lang="de-DE" sz="1600" b="0" dirty="0" smtClean="0">
                <a:solidFill>
                  <a:srgbClr val="000000"/>
                </a:solidFill>
                <a:latin typeface="+mn-lt"/>
              </a:rPr>
              <a:t>-Vorstandsmitglied</a:t>
            </a:r>
          </a:p>
          <a:p>
            <a:endParaRPr lang="de-DE" sz="1600" dirty="0">
              <a:latin typeface="+mn-lt"/>
            </a:endParaRPr>
          </a:p>
          <a:p>
            <a:pPr marL="285750" indent="-285750">
              <a:buFont typeface="Arial"/>
              <a:buChar char="•"/>
            </a:pPr>
            <a:r>
              <a:rPr lang="de-DE" sz="1600" dirty="0" smtClean="0">
                <a:solidFill>
                  <a:srgbClr val="558ED5"/>
                </a:solidFill>
                <a:latin typeface="+mn-lt"/>
              </a:rPr>
              <a:t>Herausforderungen Milchmarkt für eine nachhaltige Zukunft </a:t>
            </a:r>
            <a:r>
              <a:rPr lang="de-DE" sz="1600" b="0" dirty="0" smtClean="0">
                <a:solidFill>
                  <a:srgbClr val="000000"/>
                </a:solidFill>
                <a:latin typeface="+mn-lt"/>
              </a:rPr>
              <a:t>–</a:t>
            </a:r>
            <a:r>
              <a:rPr lang="de-DE" sz="1600" dirty="0" smtClean="0">
                <a:solidFill>
                  <a:srgbClr val="558ED5"/>
                </a:solidFill>
                <a:latin typeface="+mn-lt"/>
              </a:rPr>
              <a:t> </a:t>
            </a:r>
            <a:r>
              <a:rPr lang="de-DE" sz="1600" b="0" dirty="0" smtClean="0">
                <a:solidFill>
                  <a:srgbClr val="000000"/>
                </a:solidFill>
                <a:latin typeface="+mn-lt"/>
              </a:rPr>
              <a:t>Sieta van Keimpema, EMB-Vorsitzende</a:t>
            </a:r>
          </a:p>
          <a:p>
            <a:pPr marL="171450" indent="-171450">
              <a:buFont typeface="Arial"/>
              <a:buChar char="•"/>
            </a:pPr>
            <a:endParaRPr lang="de-DE" sz="1600" dirty="0" smtClean="0">
              <a:latin typeface="+mn-lt"/>
            </a:endParaRPr>
          </a:p>
          <a:p>
            <a:pPr marL="285750" indent="-285750">
              <a:buFont typeface="Arial"/>
              <a:buChar char="•"/>
            </a:pPr>
            <a:r>
              <a:rPr lang="de-DE" sz="1600" dirty="0" smtClean="0">
                <a:solidFill>
                  <a:srgbClr val="558ED5"/>
                </a:solidFill>
                <a:latin typeface="+mn-lt"/>
              </a:rPr>
              <a:t>Konsequenzen der Kostenabwälzung auf die Erzeuger </a:t>
            </a:r>
            <a:r>
              <a:rPr lang="de-DE" sz="1600" b="0" dirty="0" smtClean="0">
                <a:solidFill>
                  <a:srgbClr val="000000"/>
                </a:solidFill>
                <a:latin typeface="+mn-lt"/>
              </a:rPr>
              <a:t>– Kjartan Poulsen, EMB-Vizevorsitzender</a:t>
            </a:r>
          </a:p>
          <a:p>
            <a:endParaRPr lang="de-DE" sz="1600" dirty="0">
              <a:solidFill>
                <a:srgbClr val="558ED5"/>
              </a:solidFill>
              <a:latin typeface="+mn-lt"/>
            </a:endParaRPr>
          </a:p>
          <a:p>
            <a:pPr marL="285750" indent="-285750">
              <a:buFont typeface="Arial"/>
              <a:buChar char="•"/>
            </a:pPr>
            <a:r>
              <a:rPr lang="de-DE" sz="1600" dirty="0" smtClean="0">
                <a:solidFill>
                  <a:srgbClr val="558ED5"/>
                </a:solidFill>
                <a:latin typeface="+mn-lt"/>
              </a:rPr>
              <a:t>Nachhaltigkeitsgestaltung </a:t>
            </a:r>
            <a:r>
              <a:rPr lang="de-DE" sz="1600" dirty="0">
                <a:solidFill>
                  <a:srgbClr val="558ED5"/>
                </a:solidFill>
                <a:latin typeface="+mn-lt"/>
              </a:rPr>
              <a:t>für erfolgreiche </a:t>
            </a:r>
            <a:r>
              <a:rPr lang="de-DE" sz="1600" i="1" dirty="0">
                <a:solidFill>
                  <a:srgbClr val="558ED5"/>
                </a:solidFill>
                <a:latin typeface="+mn-lt"/>
              </a:rPr>
              <a:t>Green </a:t>
            </a:r>
            <a:r>
              <a:rPr lang="de-DE" sz="1600" i="1" dirty="0" smtClean="0">
                <a:solidFill>
                  <a:srgbClr val="558ED5"/>
                </a:solidFill>
                <a:latin typeface="+mn-lt"/>
              </a:rPr>
              <a:t>Deal/Farm </a:t>
            </a:r>
            <a:r>
              <a:rPr lang="de-DE" sz="1600" i="1" dirty="0" err="1">
                <a:solidFill>
                  <a:srgbClr val="558ED5"/>
                </a:solidFill>
                <a:latin typeface="+mn-lt"/>
              </a:rPr>
              <a:t>to</a:t>
            </a:r>
            <a:r>
              <a:rPr lang="de-DE" sz="1600" i="1" dirty="0">
                <a:solidFill>
                  <a:srgbClr val="558ED5"/>
                </a:solidFill>
                <a:latin typeface="+mn-lt"/>
              </a:rPr>
              <a:t> </a:t>
            </a:r>
            <a:r>
              <a:rPr lang="de-DE" sz="1600" i="1" dirty="0" err="1" smtClean="0">
                <a:solidFill>
                  <a:srgbClr val="558ED5"/>
                </a:solidFill>
                <a:latin typeface="+mn-lt"/>
              </a:rPr>
              <a:t>Fork</a:t>
            </a:r>
            <a:r>
              <a:rPr lang="de-DE" sz="1600" i="1" dirty="0">
                <a:solidFill>
                  <a:srgbClr val="558ED5"/>
                </a:solidFill>
                <a:latin typeface="+mn-lt"/>
              </a:rPr>
              <a:t>-</a:t>
            </a:r>
            <a:r>
              <a:rPr lang="de-DE" sz="1600" dirty="0" smtClean="0">
                <a:solidFill>
                  <a:srgbClr val="558ED5"/>
                </a:solidFill>
                <a:latin typeface="+mn-lt"/>
              </a:rPr>
              <a:t>Strategie</a:t>
            </a:r>
            <a:r>
              <a:rPr lang="de-DE" sz="1600" dirty="0">
                <a:solidFill>
                  <a:srgbClr val="558ED5"/>
                </a:solidFill>
                <a:latin typeface="+mn-lt"/>
              </a:rPr>
              <a:t> </a:t>
            </a:r>
            <a:r>
              <a:rPr lang="de-DE" sz="1600" dirty="0" smtClean="0">
                <a:solidFill>
                  <a:srgbClr val="558ED5"/>
                </a:solidFill>
                <a:latin typeface="+mn-lt"/>
              </a:rPr>
              <a:t/>
            </a:r>
            <a:br>
              <a:rPr lang="de-DE" sz="1600" dirty="0" smtClean="0">
                <a:solidFill>
                  <a:srgbClr val="558ED5"/>
                </a:solidFill>
                <a:latin typeface="+mn-lt"/>
              </a:rPr>
            </a:br>
            <a:r>
              <a:rPr lang="de-DE" sz="1600" b="0" dirty="0" smtClean="0">
                <a:solidFill>
                  <a:srgbClr val="000000"/>
                </a:solidFill>
                <a:latin typeface="+mn-lt"/>
              </a:rPr>
              <a:t>–</a:t>
            </a:r>
            <a:r>
              <a:rPr lang="de-DE" sz="1600" dirty="0" smtClean="0">
                <a:solidFill>
                  <a:srgbClr val="558ED5"/>
                </a:solidFill>
                <a:latin typeface="+mn-lt"/>
              </a:rPr>
              <a:t> </a:t>
            </a:r>
            <a:r>
              <a:rPr lang="de-DE" sz="1600" b="0" dirty="0" smtClean="0">
                <a:solidFill>
                  <a:srgbClr val="000000"/>
                </a:solidFill>
                <a:latin typeface="Calibri"/>
                <a:ea typeface="+mn-ea"/>
                <a:cs typeface="+mn-cs"/>
              </a:rPr>
              <a:t>Kjartan </a:t>
            </a:r>
            <a:r>
              <a:rPr lang="de-DE" sz="1600" b="0" dirty="0">
                <a:solidFill>
                  <a:srgbClr val="000000"/>
                </a:solidFill>
                <a:latin typeface="Calibri"/>
                <a:ea typeface="+mn-ea"/>
                <a:cs typeface="+mn-cs"/>
              </a:rPr>
              <a:t>Poulsen, EMB-Vizevorsitzender</a:t>
            </a:r>
          </a:p>
          <a:p>
            <a:endParaRPr lang="de-DE" sz="1600" b="0" dirty="0">
              <a:solidFill>
                <a:srgbClr val="000000"/>
              </a:solidFill>
              <a:latin typeface="+mn-lt"/>
            </a:endParaRPr>
          </a:p>
          <a:p>
            <a:pPr marL="285750" indent="-285750">
              <a:buFont typeface="Arial"/>
              <a:buChar char="•"/>
            </a:pPr>
            <a:r>
              <a:rPr lang="de-DE" sz="1600" dirty="0" smtClean="0">
                <a:solidFill>
                  <a:srgbClr val="558ED5"/>
                </a:solidFill>
                <a:latin typeface="+mn-lt"/>
              </a:rPr>
              <a:t>Überblick der Situation in verschiedenen EU-Ländern</a:t>
            </a:r>
            <a:r>
              <a:rPr lang="de-DE" sz="1600" b="0" dirty="0" smtClean="0">
                <a:solidFill>
                  <a:srgbClr val="558ED5"/>
                </a:solidFill>
                <a:latin typeface="+mn-lt"/>
              </a:rPr>
              <a:t> </a:t>
            </a:r>
            <a:r>
              <a:rPr lang="de-DE" sz="1600" b="0" dirty="0" smtClean="0">
                <a:solidFill>
                  <a:srgbClr val="000000"/>
                </a:solidFill>
                <a:latin typeface="+mn-lt"/>
              </a:rPr>
              <a:t>–</a:t>
            </a:r>
            <a:r>
              <a:rPr lang="de-DE" sz="1600" b="0" dirty="0" smtClean="0">
                <a:solidFill>
                  <a:srgbClr val="558ED5"/>
                </a:solidFill>
                <a:latin typeface="+mn-lt"/>
              </a:rPr>
              <a:t> </a:t>
            </a:r>
            <a:r>
              <a:rPr lang="de-DE" sz="1600" b="0" dirty="0" smtClean="0">
                <a:solidFill>
                  <a:srgbClr val="000000"/>
                </a:solidFill>
                <a:latin typeface="+mn-lt"/>
              </a:rPr>
              <a:t>Sieta van Keimpema, </a:t>
            </a:r>
            <a:r>
              <a:rPr lang="de-DE" sz="1600" b="0" dirty="0">
                <a:solidFill>
                  <a:srgbClr val="000000"/>
                </a:solidFill>
                <a:latin typeface="+mn-lt"/>
              </a:rPr>
              <a:t>EMB-</a:t>
            </a:r>
            <a:r>
              <a:rPr lang="de-DE" sz="1600" b="0" dirty="0" smtClean="0">
                <a:solidFill>
                  <a:srgbClr val="000000"/>
                </a:solidFill>
                <a:latin typeface="+mn-lt"/>
              </a:rPr>
              <a:t>Vorsitzende</a:t>
            </a:r>
            <a:endParaRPr lang="de-DE" sz="1600" b="0" dirty="0">
              <a:solidFill>
                <a:srgbClr val="000000"/>
              </a:solidFill>
              <a:latin typeface="+mn-lt"/>
            </a:endParaRPr>
          </a:p>
          <a:p>
            <a:endParaRPr lang="de-DE" sz="1600" dirty="0">
              <a:solidFill>
                <a:srgbClr val="558ED5"/>
              </a:solidFill>
              <a:latin typeface="+mn-lt"/>
            </a:endParaRPr>
          </a:p>
          <a:p>
            <a:pPr marL="285750" indent="-285750">
              <a:buFont typeface="Arial"/>
              <a:buChar char="•"/>
            </a:pPr>
            <a:r>
              <a:rPr lang="de-DE" sz="1600" dirty="0" smtClean="0">
                <a:solidFill>
                  <a:srgbClr val="558ED5"/>
                </a:solidFill>
                <a:latin typeface="+mn-lt"/>
              </a:rPr>
              <a:t>Fragen der Journalisten</a:t>
            </a:r>
          </a:p>
          <a:p>
            <a:endParaRPr lang="de-DE" sz="1600" dirty="0">
              <a:solidFill>
                <a:srgbClr val="558ED5"/>
              </a:solidFill>
              <a:latin typeface="+mn-lt"/>
            </a:endParaRPr>
          </a:p>
          <a:p>
            <a:r>
              <a:rPr lang="de-DE" sz="1600" dirty="0" smtClean="0">
                <a:solidFill>
                  <a:schemeClr val="accent6"/>
                </a:solidFill>
                <a:latin typeface="+mn-lt"/>
              </a:rPr>
              <a:t>Bitte senden Sie Ihre Fragen gerne auch im Laufe der Sitzung per E-Mail an </a:t>
            </a:r>
            <a:r>
              <a:rPr lang="de-DE" sz="1600" dirty="0" smtClean="0">
                <a:solidFill>
                  <a:schemeClr val="accent6"/>
                </a:solidFill>
                <a:latin typeface="+mn-lt"/>
                <a:hlinkClick r:id="rId3"/>
              </a:rPr>
              <a:t>office@europeanmilkboard.org</a:t>
            </a:r>
            <a:r>
              <a:rPr lang="de-DE" sz="1600" dirty="0" smtClean="0">
                <a:solidFill>
                  <a:schemeClr val="accent6"/>
                </a:solidFill>
                <a:latin typeface="+mn-lt"/>
              </a:rPr>
              <a:t>. </a:t>
            </a:r>
            <a:br>
              <a:rPr lang="de-DE" sz="1600" dirty="0" smtClean="0">
                <a:solidFill>
                  <a:schemeClr val="accent6"/>
                </a:solidFill>
                <a:latin typeface="+mn-lt"/>
              </a:rPr>
            </a:br>
            <a:r>
              <a:rPr lang="de-DE" sz="1600" dirty="0" smtClean="0">
                <a:solidFill>
                  <a:schemeClr val="accent6"/>
                </a:solidFill>
                <a:latin typeface="+mn-lt"/>
              </a:rPr>
              <a:t>Wir werden sie im Teil „Fragen der Journalisten“ vorlesen und beantworten. </a:t>
            </a:r>
            <a:endParaRPr lang="de-DE" sz="1600" dirty="0" smtClean="0">
              <a:solidFill>
                <a:srgbClr val="558ED5"/>
              </a:solidFill>
              <a:latin typeface="+mn-lt"/>
            </a:endParaRPr>
          </a:p>
        </p:txBody>
      </p:sp>
      <p:pic>
        <p:nvPicPr>
          <p:cNvPr id="8" name="Image 7" descr="EMB_Logo_gute Q.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4953" y="70556"/>
            <a:ext cx="1156647" cy="705555"/>
          </a:xfrm>
          <a:prstGeom prst="rect">
            <a:avLst/>
          </a:prstGeom>
        </p:spPr>
      </p:pic>
    </p:spTree>
    <p:extLst>
      <p:ext uri="{BB962C8B-B14F-4D97-AF65-F5344CB8AC3E}">
        <p14:creationId xmlns:p14="http://schemas.microsoft.com/office/powerpoint/2010/main" val="331972097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240851" y="1782737"/>
            <a:ext cx="8604835" cy="2800767"/>
          </a:xfrm>
          <a:prstGeom prst="rect">
            <a:avLst/>
          </a:prstGeom>
          <a:noFill/>
        </p:spPr>
        <p:txBody>
          <a:bodyPr wrap="square" rtlCol="0">
            <a:spAutoFit/>
          </a:bodyPr>
          <a:lstStyle/>
          <a:p>
            <a:pPr algn="ctr"/>
            <a:r>
              <a:rPr lang="de-DE" sz="3200" b="1" dirty="0" smtClean="0">
                <a:solidFill>
                  <a:srgbClr val="230094"/>
                </a:solidFill>
              </a:rPr>
              <a:t>Wie sollte Nachhaltigkeit gestaltet werden,</a:t>
            </a:r>
          </a:p>
          <a:p>
            <a:pPr algn="ctr"/>
            <a:r>
              <a:rPr lang="de-DE" sz="3200" b="1" dirty="0">
                <a:solidFill>
                  <a:srgbClr val="230094"/>
                </a:solidFill>
              </a:rPr>
              <a:t>s</a:t>
            </a:r>
            <a:r>
              <a:rPr lang="de-DE" sz="3200" b="1" dirty="0" smtClean="0">
                <a:solidFill>
                  <a:srgbClr val="230094"/>
                </a:solidFill>
              </a:rPr>
              <a:t>odass die </a:t>
            </a:r>
            <a:r>
              <a:rPr lang="de-DE" sz="3200" b="1" i="1" dirty="0" smtClean="0">
                <a:solidFill>
                  <a:srgbClr val="230094"/>
                </a:solidFill>
              </a:rPr>
              <a:t>Green Deal/Farm </a:t>
            </a:r>
            <a:r>
              <a:rPr lang="de-DE" sz="3200" b="1" i="1" dirty="0" err="1" smtClean="0">
                <a:solidFill>
                  <a:srgbClr val="230094"/>
                </a:solidFill>
              </a:rPr>
              <a:t>to</a:t>
            </a:r>
            <a:r>
              <a:rPr lang="de-DE" sz="3200" b="1" i="1" dirty="0" smtClean="0">
                <a:solidFill>
                  <a:srgbClr val="230094"/>
                </a:solidFill>
              </a:rPr>
              <a:t> </a:t>
            </a:r>
            <a:r>
              <a:rPr lang="de-DE" sz="3200" b="1" i="1" dirty="0" err="1" smtClean="0">
                <a:solidFill>
                  <a:srgbClr val="230094"/>
                </a:solidFill>
              </a:rPr>
              <a:t>Fork</a:t>
            </a:r>
            <a:r>
              <a:rPr lang="de-DE" sz="3200" b="1" i="1" dirty="0">
                <a:solidFill>
                  <a:srgbClr val="230094"/>
                </a:solidFill>
              </a:rPr>
              <a:t>-</a:t>
            </a:r>
            <a:r>
              <a:rPr lang="de-DE" sz="3200" b="1" dirty="0" smtClean="0">
                <a:solidFill>
                  <a:srgbClr val="230094"/>
                </a:solidFill>
              </a:rPr>
              <a:t>Strategie</a:t>
            </a:r>
            <a:r>
              <a:rPr lang="de-DE" sz="3200" b="1" i="1" dirty="0" smtClean="0">
                <a:solidFill>
                  <a:srgbClr val="230094"/>
                </a:solidFill>
              </a:rPr>
              <a:t> </a:t>
            </a:r>
            <a:r>
              <a:rPr lang="de-DE" sz="3200" b="1" dirty="0" smtClean="0">
                <a:solidFill>
                  <a:srgbClr val="230094"/>
                </a:solidFill>
              </a:rPr>
              <a:t>erfolgreich ist? </a:t>
            </a:r>
          </a:p>
          <a:p>
            <a:pPr algn="ctr">
              <a:lnSpc>
                <a:spcPct val="150000"/>
              </a:lnSpc>
            </a:pPr>
            <a:r>
              <a:rPr lang="de-DE" sz="3200" dirty="0">
                <a:solidFill>
                  <a:srgbClr val="000000"/>
                </a:solidFill>
              </a:rPr>
              <a:t>Kjartan Poulsen, EMB-Vizevorsitzender</a:t>
            </a:r>
          </a:p>
          <a:p>
            <a:pPr algn="ctr"/>
            <a:endParaRPr lang="de-DE" sz="3200" b="1" dirty="0">
              <a:solidFill>
                <a:srgbClr val="230094"/>
              </a:solidFill>
            </a:endParaRPr>
          </a:p>
        </p:txBody>
      </p:sp>
      <p:pic>
        <p:nvPicPr>
          <p:cNvPr id="6" name="Image 5"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138652641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131375" y="82376"/>
            <a:ext cx="8604835" cy="1200328"/>
          </a:xfrm>
          <a:prstGeom prst="rect">
            <a:avLst/>
          </a:prstGeom>
          <a:noFill/>
        </p:spPr>
        <p:txBody>
          <a:bodyPr wrap="square" rtlCol="0">
            <a:spAutoFit/>
          </a:bodyPr>
          <a:lstStyle/>
          <a:p>
            <a:r>
              <a:rPr lang="de-DE" sz="2400" b="1" dirty="0">
                <a:solidFill>
                  <a:srgbClr val="230094"/>
                </a:solidFill>
              </a:rPr>
              <a:t>Wie sollte Nachhaltigkeit gestaltet werden</a:t>
            </a:r>
            <a:r>
              <a:rPr lang="de-DE" sz="2400" b="1" dirty="0" smtClean="0">
                <a:solidFill>
                  <a:srgbClr val="230094"/>
                </a:solidFill>
              </a:rPr>
              <a:t>, sodass </a:t>
            </a:r>
          </a:p>
          <a:p>
            <a:r>
              <a:rPr lang="de-DE" sz="2400" b="1" dirty="0" smtClean="0">
                <a:solidFill>
                  <a:srgbClr val="230094"/>
                </a:solidFill>
              </a:rPr>
              <a:t>die </a:t>
            </a:r>
            <a:r>
              <a:rPr lang="de-DE" sz="2400" b="1" i="1" dirty="0">
                <a:solidFill>
                  <a:srgbClr val="230094"/>
                </a:solidFill>
              </a:rPr>
              <a:t>Green Deal/Farm </a:t>
            </a:r>
            <a:r>
              <a:rPr lang="de-DE" sz="2400" b="1" i="1" dirty="0" err="1">
                <a:solidFill>
                  <a:srgbClr val="230094"/>
                </a:solidFill>
              </a:rPr>
              <a:t>to</a:t>
            </a:r>
            <a:r>
              <a:rPr lang="de-DE" sz="2400" b="1" i="1" dirty="0">
                <a:solidFill>
                  <a:srgbClr val="230094"/>
                </a:solidFill>
              </a:rPr>
              <a:t> </a:t>
            </a:r>
            <a:r>
              <a:rPr lang="de-DE" sz="2400" b="1" i="1" dirty="0" err="1" smtClean="0">
                <a:solidFill>
                  <a:srgbClr val="230094"/>
                </a:solidFill>
              </a:rPr>
              <a:t>Fork</a:t>
            </a:r>
            <a:r>
              <a:rPr lang="de-DE" sz="2400" b="1" i="1" dirty="0">
                <a:solidFill>
                  <a:srgbClr val="230094"/>
                </a:solidFill>
              </a:rPr>
              <a:t>-</a:t>
            </a:r>
            <a:r>
              <a:rPr lang="de-DE" sz="2400" b="1" dirty="0" smtClean="0">
                <a:solidFill>
                  <a:srgbClr val="230094"/>
                </a:solidFill>
              </a:rPr>
              <a:t>Strategie</a:t>
            </a:r>
            <a:r>
              <a:rPr lang="de-DE" sz="2400" b="1" i="1" dirty="0" smtClean="0">
                <a:solidFill>
                  <a:srgbClr val="230094"/>
                </a:solidFill>
              </a:rPr>
              <a:t> </a:t>
            </a:r>
            <a:r>
              <a:rPr lang="de-DE" sz="2400" b="1" dirty="0">
                <a:solidFill>
                  <a:srgbClr val="230094"/>
                </a:solidFill>
              </a:rPr>
              <a:t>erfolgreich ist? </a:t>
            </a:r>
          </a:p>
          <a:p>
            <a:endParaRPr lang="de-DE" sz="2400" b="1" dirty="0">
              <a:solidFill>
                <a:srgbClr val="230094"/>
              </a:solidFill>
            </a:endParaRPr>
          </a:p>
        </p:txBody>
      </p:sp>
      <p:sp>
        <p:nvSpPr>
          <p:cNvPr id="3" name="ZoneTexte 2"/>
          <p:cNvSpPr txBox="1"/>
          <p:nvPr/>
        </p:nvSpPr>
        <p:spPr>
          <a:xfrm>
            <a:off x="131374" y="1297423"/>
            <a:ext cx="7729550" cy="4278095"/>
          </a:xfrm>
          <a:prstGeom prst="rect">
            <a:avLst/>
          </a:prstGeom>
          <a:noFill/>
        </p:spPr>
        <p:txBody>
          <a:bodyPr wrap="none" rtlCol="0">
            <a:spAutoFit/>
          </a:bodyPr>
          <a:lstStyle/>
          <a:p>
            <a:r>
              <a:rPr lang="de-DE" sz="2000" b="1" dirty="0" smtClean="0">
                <a:solidFill>
                  <a:srgbClr val="230094"/>
                </a:solidFill>
              </a:rPr>
              <a:t>Nachhaltigkeit im Landwirtschaftssektor ist möglich!</a:t>
            </a:r>
          </a:p>
          <a:p>
            <a:endParaRPr lang="de-DE" dirty="0" smtClean="0"/>
          </a:p>
          <a:p>
            <a:pPr marL="285750" indent="-285750">
              <a:buClr>
                <a:srgbClr val="008000"/>
              </a:buClr>
              <a:buFont typeface="Wingdings" charset="2"/>
              <a:buChar char="ü"/>
            </a:pPr>
            <a:r>
              <a:rPr lang="de-DE" dirty="0" smtClean="0"/>
              <a:t>Landwirte sind auch bereit, mehr in puncto Nachhaltigkeit zu leisten. </a:t>
            </a:r>
          </a:p>
          <a:p>
            <a:pPr>
              <a:buClr>
                <a:srgbClr val="008000"/>
              </a:buClr>
            </a:pPr>
            <a:endParaRPr lang="de-DE" dirty="0" smtClean="0"/>
          </a:p>
          <a:p>
            <a:pPr lvl="1"/>
            <a:r>
              <a:rPr lang="de-DE" b="1" u="sng" dirty="0" smtClean="0">
                <a:solidFill>
                  <a:srgbClr val="230094"/>
                </a:solidFill>
              </a:rPr>
              <a:t>Grundvoraussetzung:</a:t>
            </a:r>
            <a:r>
              <a:rPr lang="de-DE" dirty="0" smtClean="0"/>
              <a:t> Kosten für zusätzliche Auflagen müssen gedeckt sein.</a:t>
            </a:r>
          </a:p>
          <a:p>
            <a:pPr lvl="1"/>
            <a:endParaRPr lang="de-DE" dirty="0" smtClean="0"/>
          </a:p>
          <a:p>
            <a:pPr lvl="1"/>
            <a:endParaRPr lang="de-DE" dirty="0" smtClean="0"/>
          </a:p>
          <a:p>
            <a:pPr marL="285750" indent="-285750">
              <a:buClr>
                <a:srgbClr val="008000"/>
              </a:buClr>
              <a:buFont typeface="Wingdings" charset="2"/>
              <a:buChar char="ü"/>
            </a:pPr>
            <a:r>
              <a:rPr lang="de-DE" dirty="0" smtClean="0"/>
              <a:t>Rahmenbedingungen</a:t>
            </a:r>
          </a:p>
          <a:p>
            <a:pPr marL="742950" lvl="1" indent="-285750">
              <a:buClr>
                <a:srgbClr val="008000"/>
              </a:buClr>
              <a:buFont typeface="Wingdings" charset="2"/>
              <a:buChar char="§"/>
            </a:pPr>
            <a:r>
              <a:rPr lang="de-DE" dirty="0" smtClean="0"/>
              <a:t>kostendeckende und faire Preise</a:t>
            </a:r>
          </a:p>
          <a:p>
            <a:pPr marL="742950" lvl="1" indent="-285750">
              <a:buClr>
                <a:srgbClr val="008000"/>
              </a:buClr>
              <a:buFont typeface="Wingdings" charset="2"/>
              <a:buChar char="§"/>
            </a:pPr>
            <a:r>
              <a:rPr lang="de-DE" dirty="0" smtClean="0"/>
              <a:t>Kriseninstrument auf EU-Ebene</a:t>
            </a:r>
          </a:p>
          <a:p>
            <a:pPr marL="742950" lvl="1" indent="-285750">
              <a:buClr>
                <a:srgbClr val="008000"/>
              </a:buClr>
              <a:buFont typeface="Wingdings" charset="2"/>
              <a:buChar char="§"/>
            </a:pPr>
            <a:r>
              <a:rPr lang="de-DE" dirty="0" smtClean="0"/>
              <a:t>Erzeugerbündelung</a:t>
            </a:r>
          </a:p>
          <a:p>
            <a:pPr marL="742950" lvl="1" indent="-285750">
              <a:buClr>
                <a:srgbClr val="008000"/>
              </a:buClr>
              <a:buFont typeface="Wingdings" charset="2"/>
              <a:buChar char="§"/>
            </a:pPr>
            <a:r>
              <a:rPr lang="de-DE" dirty="0" smtClean="0"/>
              <a:t>verstärkte Position der Erzeuger am Markt</a:t>
            </a:r>
          </a:p>
          <a:p>
            <a:pPr>
              <a:buClr>
                <a:srgbClr val="008000"/>
              </a:buClr>
            </a:pPr>
            <a:r>
              <a:rPr lang="de-DE" dirty="0" smtClean="0"/>
              <a:t>     müssen von der Agrarpolitik geschaffen werden.</a:t>
            </a:r>
          </a:p>
          <a:p>
            <a:pPr>
              <a:buClr>
                <a:srgbClr val="008000"/>
              </a:buClr>
            </a:pPr>
            <a:endParaRPr lang="de-DE" dirty="0"/>
          </a:p>
          <a:p>
            <a:endParaRPr lang="de-DE" dirty="0"/>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730" y="141111"/>
            <a:ext cx="1156647" cy="705555"/>
          </a:xfrm>
          <a:prstGeom prst="rect">
            <a:avLst/>
          </a:prstGeom>
        </p:spPr>
      </p:pic>
    </p:spTree>
    <p:extLst>
      <p:ext uri="{BB962C8B-B14F-4D97-AF65-F5344CB8AC3E}">
        <p14:creationId xmlns:p14="http://schemas.microsoft.com/office/powerpoint/2010/main" val="3595889834"/>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 name="ZoneTexte 2"/>
          <p:cNvSpPr txBox="1"/>
          <p:nvPr/>
        </p:nvSpPr>
        <p:spPr>
          <a:xfrm>
            <a:off x="131374" y="1057536"/>
            <a:ext cx="8604835" cy="4708981"/>
          </a:xfrm>
          <a:prstGeom prst="rect">
            <a:avLst/>
          </a:prstGeom>
          <a:noFill/>
        </p:spPr>
        <p:txBody>
          <a:bodyPr wrap="square" rtlCol="0">
            <a:spAutoFit/>
          </a:bodyPr>
          <a:lstStyle/>
          <a:p>
            <a:r>
              <a:rPr lang="de-DE" sz="2000" b="1" dirty="0" smtClean="0">
                <a:solidFill>
                  <a:srgbClr val="230094"/>
                </a:solidFill>
              </a:rPr>
              <a:t>Wenn Rahmenbedingungen stimmen, ist es auch möglich: </a:t>
            </a:r>
          </a:p>
          <a:p>
            <a:endParaRPr lang="de-DE" sz="2000" b="1" dirty="0" smtClean="0">
              <a:solidFill>
                <a:srgbClr val="230094"/>
              </a:solidFill>
            </a:endParaRPr>
          </a:p>
          <a:p>
            <a:pPr marL="342900" indent="-342900">
              <a:buClr>
                <a:srgbClr val="008000"/>
              </a:buClr>
              <a:buFont typeface="Wingdings" charset="2"/>
              <a:buChar char="ü"/>
            </a:pPr>
            <a:r>
              <a:rPr lang="de-DE" sz="2000" dirty="0" smtClean="0">
                <a:solidFill>
                  <a:srgbClr val="000000"/>
                </a:solidFill>
              </a:rPr>
              <a:t>Weiterhin qualitativ hochwertige Lebensmittel zu produzieren</a:t>
            </a:r>
          </a:p>
          <a:p>
            <a:pPr>
              <a:buClr>
                <a:srgbClr val="008000"/>
              </a:buClr>
            </a:pPr>
            <a:endParaRPr lang="de-DE" sz="2000" dirty="0">
              <a:solidFill>
                <a:srgbClr val="000000"/>
              </a:solidFill>
            </a:endParaRPr>
          </a:p>
          <a:p>
            <a:pPr marL="342900" indent="-342900">
              <a:buClr>
                <a:srgbClr val="008000"/>
              </a:buClr>
              <a:buFont typeface="Wingdings" charset="2"/>
              <a:buChar char="ü"/>
            </a:pPr>
            <a:r>
              <a:rPr lang="de-DE" sz="2000" dirty="0" smtClean="0">
                <a:solidFill>
                  <a:srgbClr val="000000"/>
                </a:solidFill>
              </a:rPr>
              <a:t>Zum Erhalt der ländlichen Kulturlandschaften beizutragen</a:t>
            </a:r>
          </a:p>
          <a:p>
            <a:pPr>
              <a:buClr>
                <a:srgbClr val="008000"/>
              </a:buClr>
            </a:pPr>
            <a:r>
              <a:rPr lang="de-DE" sz="2000" dirty="0" smtClean="0">
                <a:solidFill>
                  <a:srgbClr val="000000"/>
                </a:solidFill>
              </a:rPr>
              <a:t> </a:t>
            </a:r>
          </a:p>
          <a:p>
            <a:pPr marL="342900" indent="-342900">
              <a:buClr>
                <a:srgbClr val="008000"/>
              </a:buClr>
              <a:buFont typeface="Wingdings" charset="2"/>
              <a:buChar char="ü"/>
            </a:pPr>
            <a:r>
              <a:rPr lang="de-DE" sz="2000" dirty="0" smtClean="0">
                <a:solidFill>
                  <a:srgbClr val="000000"/>
                </a:solidFill>
              </a:rPr>
              <a:t>Den Erhalt lebhafter ländlicher Räume und Arbeitsplätze zu sichern</a:t>
            </a:r>
          </a:p>
          <a:p>
            <a:pPr>
              <a:buClr>
                <a:srgbClr val="008000"/>
              </a:buClr>
            </a:pPr>
            <a:endParaRPr lang="de-DE" sz="2000" dirty="0">
              <a:solidFill>
                <a:srgbClr val="000000"/>
              </a:solidFill>
            </a:endParaRPr>
          </a:p>
          <a:p>
            <a:pPr marL="342900" indent="-342900">
              <a:buClr>
                <a:srgbClr val="008000"/>
              </a:buClr>
              <a:buFont typeface="Wingdings" charset="2"/>
              <a:buChar char="ü"/>
            </a:pPr>
            <a:r>
              <a:rPr lang="de-DE" sz="2000" dirty="0" smtClean="0">
                <a:solidFill>
                  <a:srgbClr val="000000"/>
                </a:solidFill>
              </a:rPr>
              <a:t>Den Hof nachhaltig zu betreiben</a:t>
            </a:r>
          </a:p>
          <a:p>
            <a:pPr marL="342900" indent="-342900">
              <a:buClr>
                <a:srgbClr val="008000"/>
              </a:buClr>
              <a:buFont typeface="Wingdings" charset="2"/>
              <a:buChar char="ü"/>
            </a:pPr>
            <a:endParaRPr lang="de-DE" sz="2000" dirty="0">
              <a:solidFill>
                <a:srgbClr val="000000"/>
              </a:solidFill>
            </a:endParaRPr>
          </a:p>
          <a:p>
            <a:pPr marL="342900" indent="-342900">
              <a:buClr>
                <a:srgbClr val="008000"/>
              </a:buClr>
              <a:buFont typeface="Wingdings" charset="2"/>
              <a:buChar char="ü"/>
            </a:pPr>
            <a:r>
              <a:rPr lang="de-DE" sz="2000" dirty="0">
                <a:solidFill>
                  <a:srgbClr val="000000"/>
                </a:solidFill>
              </a:rPr>
              <a:t>Zusätzliche Anforderungen zu </a:t>
            </a:r>
            <a:r>
              <a:rPr lang="de-DE" sz="2000" dirty="0" smtClean="0">
                <a:solidFill>
                  <a:srgbClr val="000000"/>
                </a:solidFill>
              </a:rPr>
              <a:t>erfüllen</a:t>
            </a:r>
          </a:p>
          <a:p>
            <a:pPr marL="342900" indent="-342900">
              <a:buClr>
                <a:srgbClr val="008000"/>
              </a:buClr>
              <a:buFont typeface="Wingdings" charset="2"/>
              <a:buChar char="ü"/>
            </a:pPr>
            <a:endParaRPr lang="de-DE" sz="2000" dirty="0">
              <a:solidFill>
                <a:srgbClr val="000000"/>
              </a:solidFill>
            </a:endParaRPr>
          </a:p>
          <a:p>
            <a:pPr marL="342900" indent="-342900">
              <a:buClr>
                <a:srgbClr val="008000"/>
              </a:buClr>
              <a:buFont typeface="Wingdings" charset="2"/>
              <a:buChar char="ü"/>
            </a:pPr>
            <a:r>
              <a:rPr lang="de-DE" sz="2000" dirty="0">
                <a:solidFill>
                  <a:srgbClr val="000000"/>
                </a:solidFill>
              </a:rPr>
              <a:t>Den Hof an die nächste Generation zu </a:t>
            </a:r>
            <a:r>
              <a:rPr lang="de-DE" sz="2000" dirty="0" smtClean="0">
                <a:solidFill>
                  <a:srgbClr val="000000"/>
                </a:solidFill>
              </a:rPr>
              <a:t>übergeben</a:t>
            </a:r>
          </a:p>
          <a:p>
            <a:pPr>
              <a:buClr>
                <a:srgbClr val="008000"/>
              </a:buClr>
            </a:pPr>
            <a:endParaRPr lang="de-DE" sz="2000" dirty="0">
              <a:solidFill>
                <a:srgbClr val="000000"/>
              </a:solidFill>
            </a:endParaRPr>
          </a:p>
          <a:p>
            <a:pPr marL="342900" indent="-342900">
              <a:buClr>
                <a:srgbClr val="008000"/>
              </a:buClr>
              <a:buFont typeface="Wingdings" charset="2"/>
              <a:buChar char="ü"/>
            </a:pPr>
            <a:endParaRPr lang="de-DE" sz="2000" dirty="0">
              <a:solidFill>
                <a:srgbClr val="000000"/>
              </a:solidFill>
            </a:endParaRP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730" y="141111"/>
            <a:ext cx="1156647" cy="705555"/>
          </a:xfrm>
          <a:prstGeom prst="rect">
            <a:avLst/>
          </a:prstGeom>
        </p:spPr>
      </p:pic>
      <p:sp>
        <p:nvSpPr>
          <p:cNvPr id="8" name="ZoneTexte 7"/>
          <p:cNvSpPr txBox="1"/>
          <p:nvPr/>
        </p:nvSpPr>
        <p:spPr>
          <a:xfrm>
            <a:off x="131375" y="82376"/>
            <a:ext cx="8604835" cy="1200328"/>
          </a:xfrm>
          <a:prstGeom prst="rect">
            <a:avLst/>
          </a:prstGeom>
          <a:noFill/>
        </p:spPr>
        <p:txBody>
          <a:bodyPr wrap="square" rtlCol="0">
            <a:spAutoFit/>
          </a:bodyPr>
          <a:lstStyle/>
          <a:p>
            <a:r>
              <a:rPr lang="de-DE" sz="2400" b="1" dirty="0">
                <a:solidFill>
                  <a:srgbClr val="230094"/>
                </a:solidFill>
              </a:rPr>
              <a:t>Wie sollte Nachhaltigkeit gestaltet werden</a:t>
            </a:r>
            <a:r>
              <a:rPr lang="de-DE" sz="2400" b="1" dirty="0" smtClean="0">
                <a:solidFill>
                  <a:srgbClr val="230094"/>
                </a:solidFill>
              </a:rPr>
              <a:t>, sodass </a:t>
            </a:r>
          </a:p>
          <a:p>
            <a:r>
              <a:rPr lang="de-DE" sz="2400" b="1" dirty="0" smtClean="0">
                <a:solidFill>
                  <a:srgbClr val="230094"/>
                </a:solidFill>
              </a:rPr>
              <a:t>die </a:t>
            </a:r>
            <a:r>
              <a:rPr lang="de-DE" sz="2400" b="1" i="1" dirty="0">
                <a:solidFill>
                  <a:srgbClr val="230094"/>
                </a:solidFill>
              </a:rPr>
              <a:t>Green Deal/Farm </a:t>
            </a:r>
            <a:r>
              <a:rPr lang="de-DE" sz="2400" b="1" i="1" dirty="0" err="1">
                <a:solidFill>
                  <a:srgbClr val="230094"/>
                </a:solidFill>
              </a:rPr>
              <a:t>to</a:t>
            </a:r>
            <a:r>
              <a:rPr lang="de-DE" sz="2400" b="1" i="1" dirty="0">
                <a:solidFill>
                  <a:srgbClr val="230094"/>
                </a:solidFill>
              </a:rPr>
              <a:t> </a:t>
            </a:r>
            <a:r>
              <a:rPr lang="de-DE" sz="2400" b="1" i="1" dirty="0" err="1" smtClean="0">
                <a:solidFill>
                  <a:srgbClr val="230094"/>
                </a:solidFill>
              </a:rPr>
              <a:t>Fork</a:t>
            </a:r>
            <a:r>
              <a:rPr lang="de-DE" sz="2400" b="1" i="1" dirty="0">
                <a:solidFill>
                  <a:srgbClr val="230094"/>
                </a:solidFill>
              </a:rPr>
              <a:t>-</a:t>
            </a:r>
            <a:r>
              <a:rPr lang="de-DE" sz="2400" b="1" dirty="0" smtClean="0">
                <a:solidFill>
                  <a:srgbClr val="230094"/>
                </a:solidFill>
              </a:rPr>
              <a:t>Strategie</a:t>
            </a:r>
            <a:r>
              <a:rPr lang="de-DE" sz="2400" b="1" i="1" dirty="0" smtClean="0">
                <a:solidFill>
                  <a:srgbClr val="230094"/>
                </a:solidFill>
              </a:rPr>
              <a:t> </a:t>
            </a:r>
            <a:r>
              <a:rPr lang="de-DE" sz="2400" b="1" dirty="0">
                <a:solidFill>
                  <a:srgbClr val="230094"/>
                </a:solidFill>
              </a:rPr>
              <a:t>erfolgreich ist? </a:t>
            </a:r>
          </a:p>
          <a:p>
            <a:endParaRPr lang="de-DE" sz="2400" b="1" dirty="0">
              <a:solidFill>
                <a:srgbClr val="230094"/>
              </a:solidFill>
            </a:endParaRPr>
          </a:p>
        </p:txBody>
      </p:sp>
    </p:spTree>
    <p:extLst>
      <p:ext uri="{BB962C8B-B14F-4D97-AF65-F5344CB8AC3E}">
        <p14:creationId xmlns:p14="http://schemas.microsoft.com/office/powerpoint/2010/main" val="129940272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2" name="ZoneTexte 1"/>
          <p:cNvSpPr txBox="1"/>
          <p:nvPr/>
        </p:nvSpPr>
        <p:spPr>
          <a:xfrm>
            <a:off x="240851" y="2234371"/>
            <a:ext cx="8604835" cy="1200329"/>
          </a:xfrm>
          <a:prstGeom prst="rect">
            <a:avLst/>
          </a:prstGeom>
          <a:noFill/>
        </p:spPr>
        <p:txBody>
          <a:bodyPr wrap="square" rtlCol="0">
            <a:spAutoFit/>
          </a:bodyPr>
          <a:lstStyle/>
          <a:p>
            <a:pPr algn="ctr"/>
            <a:r>
              <a:rPr lang="de-DE" sz="3600" b="1" dirty="0" smtClean="0">
                <a:solidFill>
                  <a:srgbClr val="230094"/>
                </a:solidFill>
              </a:rPr>
              <a:t>Übersicht der Situation</a:t>
            </a:r>
          </a:p>
          <a:p>
            <a:pPr algn="ctr"/>
            <a:r>
              <a:rPr lang="de-DE" sz="3600" b="1" dirty="0" smtClean="0">
                <a:solidFill>
                  <a:srgbClr val="230094"/>
                </a:solidFill>
              </a:rPr>
              <a:t>in verschiedenen EU-Ländern</a:t>
            </a:r>
            <a:endParaRPr lang="de-DE" sz="3600" b="1" dirty="0">
              <a:solidFill>
                <a:srgbClr val="230094"/>
              </a:solidFill>
            </a:endParaRPr>
          </a:p>
        </p:txBody>
      </p:sp>
      <p:pic>
        <p:nvPicPr>
          <p:cNvPr id="6" name="Image 5"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730" y="141111"/>
            <a:ext cx="1156647" cy="705555"/>
          </a:xfrm>
          <a:prstGeom prst="rect">
            <a:avLst/>
          </a:prstGeom>
        </p:spPr>
      </p:pic>
    </p:spTree>
    <p:extLst>
      <p:ext uri="{BB962C8B-B14F-4D97-AF65-F5344CB8AC3E}">
        <p14:creationId xmlns:p14="http://schemas.microsoft.com/office/powerpoint/2010/main" val="382527018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6" name="ZoneTexte 5"/>
          <p:cNvSpPr txBox="1"/>
          <p:nvPr/>
        </p:nvSpPr>
        <p:spPr>
          <a:xfrm>
            <a:off x="182349" y="2547002"/>
            <a:ext cx="8439540" cy="984885"/>
          </a:xfrm>
          <a:prstGeom prst="rect">
            <a:avLst/>
          </a:prstGeom>
          <a:noFill/>
        </p:spPr>
        <p:txBody>
          <a:bodyPr wrap="square" rtlCol="0">
            <a:spAutoFit/>
          </a:bodyPr>
          <a:lstStyle/>
          <a:p>
            <a:pPr algn="ctr"/>
            <a:r>
              <a:rPr lang="de-DE" sz="4000" b="1" dirty="0" smtClean="0">
                <a:solidFill>
                  <a:srgbClr val="230094"/>
                </a:solidFill>
              </a:rPr>
              <a:t>Ihre Fragen</a:t>
            </a:r>
          </a:p>
          <a:p>
            <a:pPr algn="ctr"/>
            <a:endParaRPr lang="de-DE" dirty="0" smtClean="0"/>
          </a:p>
        </p:txBody>
      </p:sp>
      <p:sp>
        <p:nvSpPr>
          <p:cNvPr id="2" name="ZoneTexte 1"/>
          <p:cNvSpPr txBox="1"/>
          <p:nvPr/>
        </p:nvSpPr>
        <p:spPr>
          <a:xfrm>
            <a:off x="11418368" y="4606671"/>
            <a:ext cx="184666" cy="369332"/>
          </a:xfrm>
          <a:prstGeom prst="rect">
            <a:avLst/>
          </a:prstGeom>
          <a:noFill/>
        </p:spPr>
        <p:txBody>
          <a:bodyPr wrap="none" rtlCol="0">
            <a:spAutoFit/>
          </a:bodyPr>
          <a:lstStyle/>
          <a:p>
            <a:endParaRPr lang="fr-FR" dirty="0"/>
          </a:p>
        </p:txBody>
      </p:sp>
      <p:pic>
        <p:nvPicPr>
          <p:cNvPr id="10" name="Image 9"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730" y="141111"/>
            <a:ext cx="1156647" cy="705555"/>
          </a:xfrm>
          <a:prstGeom prst="rect">
            <a:avLst/>
          </a:prstGeom>
        </p:spPr>
      </p:pic>
      <p:sp>
        <p:nvSpPr>
          <p:cNvPr id="11"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Tree>
    <p:extLst>
      <p:ext uri="{BB962C8B-B14F-4D97-AF65-F5344CB8AC3E}">
        <p14:creationId xmlns:p14="http://schemas.microsoft.com/office/powerpoint/2010/main" val="3795511916"/>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6" name="ZoneTexte 5"/>
          <p:cNvSpPr txBox="1"/>
          <p:nvPr/>
        </p:nvSpPr>
        <p:spPr>
          <a:xfrm>
            <a:off x="323460" y="1929007"/>
            <a:ext cx="8439540" cy="1754327"/>
          </a:xfrm>
          <a:prstGeom prst="rect">
            <a:avLst/>
          </a:prstGeom>
          <a:noFill/>
        </p:spPr>
        <p:txBody>
          <a:bodyPr wrap="square" rtlCol="0">
            <a:spAutoFit/>
          </a:bodyPr>
          <a:lstStyle/>
          <a:p>
            <a:pPr algn="ctr"/>
            <a:r>
              <a:rPr lang="de-DE" sz="3600" b="1" dirty="0" smtClean="0">
                <a:solidFill>
                  <a:srgbClr val="230094"/>
                </a:solidFill>
              </a:rPr>
              <a:t>Wir bedanken uns für Ihre Aufmerksamkeit und wünschen allen ein gesundes und erfolgreiches Jahr!</a:t>
            </a:r>
          </a:p>
        </p:txBody>
      </p:sp>
      <p:sp>
        <p:nvSpPr>
          <p:cNvPr id="2" name="ZoneTexte 1"/>
          <p:cNvSpPr txBox="1"/>
          <p:nvPr/>
        </p:nvSpPr>
        <p:spPr>
          <a:xfrm>
            <a:off x="11418368" y="4606671"/>
            <a:ext cx="184666" cy="369332"/>
          </a:xfrm>
          <a:prstGeom prst="rect">
            <a:avLst/>
          </a:prstGeom>
          <a:noFill/>
        </p:spPr>
        <p:txBody>
          <a:bodyPr wrap="none" rtlCol="0">
            <a:spAutoFit/>
          </a:bodyPr>
          <a:lstStyle/>
          <a:p>
            <a:endParaRPr lang="fr-FR" dirty="0"/>
          </a:p>
        </p:txBody>
      </p:sp>
      <p:pic>
        <p:nvPicPr>
          <p:cNvPr id="5" name="Image 4"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3730" y="141111"/>
            <a:ext cx="1156647" cy="705555"/>
          </a:xfrm>
          <a:prstGeom prst="rect">
            <a:avLst/>
          </a:prstGeom>
        </p:spPr>
      </p:pic>
      <p:sp>
        <p:nvSpPr>
          <p:cNvPr id="7"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Tree>
    <p:extLst>
      <p:ext uri="{BB962C8B-B14F-4D97-AF65-F5344CB8AC3E}">
        <p14:creationId xmlns:p14="http://schemas.microsoft.com/office/powerpoint/2010/main" val="50636528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EMB_Logo_gute Q.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333" y="509411"/>
            <a:ext cx="6521184" cy="3977922"/>
          </a:xfrm>
          <a:prstGeom prst="rect">
            <a:avLst/>
          </a:prstGeom>
        </p:spPr>
      </p:pic>
    </p:spTree>
    <p:extLst>
      <p:ext uri="{BB962C8B-B14F-4D97-AF65-F5344CB8AC3E}">
        <p14:creationId xmlns:p14="http://schemas.microsoft.com/office/powerpoint/2010/main" val="3328075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39" name="Text Box 4"/>
          <p:cNvSpPr txBox="1">
            <a:spLocks noChangeArrowheads="1"/>
          </p:cNvSpPr>
          <p:nvPr/>
        </p:nvSpPr>
        <p:spPr bwMode="auto">
          <a:xfrm>
            <a:off x="381000" y="2114550"/>
            <a:ext cx="8610600" cy="144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charset="0"/>
                <a:ea typeface="ＭＳ Ｐゴシック" charset="0"/>
              </a:defRPr>
            </a:lvl9pPr>
          </a:lstStyle>
          <a:p>
            <a:pPr eaLnBrk="1" hangingPunct="1">
              <a:buClr>
                <a:srgbClr val="10253F"/>
              </a:buClr>
              <a:buSzPct val="100000"/>
              <a:buFont typeface="Arial" charset="0"/>
              <a:buNone/>
            </a:pPr>
            <a:endParaRPr lang="en-GB" sz="3600" b="1">
              <a:solidFill>
                <a:srgbClr val="FF0000"/>
              </a:solidFill>
            </a:endParaRPr>
          </a:p>
          <a:p>
            <a:pPr algn="ctr" eaLnBrk="1" hangingPunct="1">
              <a:buClr>
                <a:srgbClr val="10253F"/>
              </a:buClr>
              <a:buSzPct val="100000"/>
              <a:buFont typeface="Arial" charset="0"/>
              <a:buNone/>
            </a:pPr>
            <a:endParaRPr lang="en-GB" sz="2000" b="1">
              <a:solidFill>
                <a:srgbClr val="FF0000"/>
              </a:solidFill>
            </a:endParaRPr>
          </a:p>
          <a:p>
            <a:pPr algn="ctr" eaLnBrk="1" hangingPunct="1">
              <a:buClr>
                <a:srgbClr val="1F497D"/>
              </a:buClr>
              <a:buSzPct val="100000"/>
              <a:buFont typeface="Calibri" charset="0"/>
              <a:buNone/>
            </a:pPr>
            <a:endParaRPr lang="en-GB" sz="3200" b="1">
              <a:solidFill>
                <a:srgbClr val="FF0000"/>
              </a:solidFill>
              <a:latin typeface="Calibri" charset="0"/>
            </a:endParaRPr>
          </a:p>
        </p:txBody>
      </p:sp>
      <p:sp>
        <p:nvSpPr>
          <p:cNvPr id="3077" name="Rectangle 5"/>
          <p:cNvSpPr>
            <a:spLocks noChangeArrowheads="1"/>
          </p:cNvSpPr>
          <p:nvPr/>
        </p:nvSpPr>
        <p:spPr bwMode="auto">
          <a:xfrm>
            <a:off x="0" y="5108973"/>
            <a:ext cx="9144000" cy="34528"/>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4341" name="Textfeld 11"/>
          <p:cNvSpPr txBox="1">
            <a:spLocks noChangeArrowheads="1"/>
          </p:cNvSpPr>
          <p:nvPr/>
        </p:nvSpPr>
        <p:spPr bwMode="auto">
          <a:xfrm>
            <a:off x="279401" y="1907389"/>
            <a:ext cx="858361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de-DE"/>
            </a:defPPr>
            <a:lvl1pPr eaLnBrk="0" hangingPunct="0">
              <a:defRPr sz="4000" b="1">
                <a:solidFill>
                  <a:srgbClr val="1E3C99"/>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r>
              <a:rPr lang="de-DE" sz="3600" dirty="0" smtClean="0"/>
              <a:t>Gemeinsame Marktorganisation</a:t>
            </a:r>
            <a:endParaRPr lang="de-DE" sz="3600" dirty="0"/>
          </a:p>
          <a:p>
            <a:endParaRPr lang="de-DE" sz="2400" dirty="0">
              <a:solidFill>
                <a:srgbClr val="000000"/>
              </a:solidFill>
            </a:endParaRPr>
          </a:p>
          <a:p>
            <a:pPr algn="ctr"/>
            <a:r>
              <a:rPr lang="de-DE" sz="2800" b="0" dirty="0" smtClean="0">
                <a:solidFill>
                  <a:srgbClr val="000000"/>
                </a:solidFill>
              </a:rPr>
              <a:t>Elmar </a:t>
            </a:r>
            <a:r>
              <a:rPr lang="de-DE" sz="2800" b="0" dirty="0" err="1" smtClean="0">
                <a:solidFill>
                  <a:srgbClr val="000000"/>
                </a:solidFill>
              </a:rPr>
              <a:t>Hannen</a:t>
            </a:r>
            <a:r>
              <a:rPr lang="de-DE" sz="2800" b="0" dirty="0" smtClean="0">
                <a:solidFill>
                  <a:srgbClr val="000000"/>
                </a:solidFill>
              </a:rPr>
              <a:t>, </a:t>
            </a:r>
            <a:r>
              <a:rPr lang="de-DE" sz="2800" b="0" dirty="0">
                <a:solidFill>
                  <a:srgbClr val="000000"/>
                </a:solidFill>
              </a:rPr>
              <a:t>EMB</a:t>
            </a:r>
            <a:r>
              <a:rPr lang="de-DE" sz="2800" b="0" dirty="0" smtClean="0">
                <a:solidFill>
                  <a:srgbClr val="000000"/>
                </a:solidFill>
              </a:rPr>
              <a:t>-Vorstandsmitglied</a:t>
            </a:r>
            <a:endParaRPr lang="de-DE" sz="2800" b="0" dirty="0">
              <a:solidFill>
                <a:srgbClr val="000000"/>
              </a:solidFill>
            </a:endParaRPr>
          </a:p>
        </p:txBody>
      </p:sp>
      <p:pic>
        <p:nvPicPr>
          <p:cNvPr id="7" name="Image 6" descr="EMB_Logo_gute Q.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953" y="141111"/>
            <a:ext cx="1156647" cy="705555"/>
          </a:xfrm>
          <a:prstGeom prst="rect">
            <a:avLst/>
          </a:prstGeom>
        </p:spPr>
      </p:pic>
    </p:spTree>
    <p:extLst>
      <p:ext uri="{BB962C8B-B14F-4D97-AF65-F5344CB8AC3E}">
        <p14:creationId xmlns:p14="http://schemas.microsoft.com/office/powerpoint/2010/main" val="323588832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635001" y="103190"/>
            <a:ext cx="8183401"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Die Gemeinsame Marktorganisation der GAP-Reform</a:t>
            </a:r>
            <a:endParaRPr lang="de-CH" sz="2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659773"/>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0" name="Rechteck 9"/>
          <p:cNvSpPr/>
          <p:nvPr/>
        </p:nvSpPr>
        <p:spPr>
          <a:xfrm>
            <a:off x="635000" y="2343150"/>
            <a:ext cx="495300" cy="27525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ZoneTexte 8"/>
          <p:cNvSpPr txBox="1"/>
          <p:nvPr/>
        </p:nvSpPr>
        <p:spPr>
          <a:xfrm>
            <a:off x="118697" y="885195"/>
            <a:ext cx="8699704" cy="4462760"/>
          </a:xfrm>
          <a:prstGeom prst="rect">
            <a:avLst/>
          </a:prstGeom>
          <a:noFill/>
        </p:spPr>
        <p:txBody>
          <a:bodyPr wrap="square" rtlCol="0">
            <a:spAutoFit/>
          </a:bodyPr>
          <a:lstStyle/>
          <a:p>
            <a:endParaRPr lang="de-DE" sz="2000" dirty="0">
              <a:solidFill>
                <a:srgbClr val="FF0000"/>
              </a:solidFill>
            </a:endParaRPr>
          </a:p>
          <a:p>
            <a:pPr marL="342900" indent="-342900">
              <a:buFont typeface="Arial"/>
              <a:buChar char="•"/>
            </a:pPr>
            <a:r>
              <a:rPr lang="de-DE" sz="2000" b="1" dirty="0" smtClean="0">
                <a:solidFill>
                  <a:srgbClr val="230094"/>
                </a:solidFill>
              </a:rPr>
              <a:t>Oktober </a:t>
            </a:r>
            <a:r>
              <a:rPr lang="de-DE" sz="2000" b="1" dirty="0">
                <a:solidFill>
                  <a:srgbClr val="230094"/>
                </a:solidFill>
              </a:rPr>
              <a:t>2020</a:t>
            </a:r>
            <a:r>
              <a:rPr lang="de-DE" sz="2000" dirty="0"/>
              <a:t>: </a:t>
            </a:r>
            <a:endParaRPr lang="de-DE" sz="2000" dirty="0" smtClean="0"/>
          </a:p>
          <a:p>
            <a:r>
              <a:rPr lang="de-DE" sz="2000" dirty="0"/>
              <a:t> </a:t>
            </a:r>
            <a:r>
              <a:rPr lang="de-DE" sz="2000" dirty="0" smtClean="0"/>
              <a:t>     Das Europäische Parlament </a:t>
            </a:r>
            <a:r>
              <a:rPr lang="de-DE" sz="2000" dirty="0"/>
              <a:t>spricht sich für </a:t>
            </a:r>
            <a:r>
              <a:rPr lang="de-DE" sz="2000" b="1" dirty="0">
                <a:solidFill>
                  <a:schemeClr val="accent6"/>
                </a:solidFill>
              </a:rPr>
              <a:t>wirksame Kriseninstrumente</a:t>
            </a:r>
            <a:r>
              <a:rPr lang="de-DE" sz="2000" b="1" dirty="0">
                <a:solidFill>
                  <a:srgbClr val="230094"/>
                </a:solidFill>
              </a:rPr>
              <a:t> </a:t>
            </a:r>
            <a:r>
              <a:rPr lang="de-DE" sz="2000" dirty="0" smtClean="0"/>
              <a:t>aus:</a:t>
            </a:r>
          </a:p>
          <a:p>
            <a:pPr marL="800100" lvl="1" indent="-342900">
              <a:buClr>
                <a:srgbClr val="000090"/>
              </a:buClr>
              <a:buFont typeface="Wingdings" charset="2"/>
              <a:buChar char="Ø"/>
            </a:pPr>
            <a:r>
              <a:rPr lang="de-DE" sz="2000" dirty="0" smtClean="0"/>
              <a:t>Freiwillige Mengenreduzierung (Art. 219a)</a:t>
            </a:r>
          </a:p>
          <a:p>
            <a:pPr marL="800100" lvl="1" indent="-342900">
              <a:buClr>
                <a:srgbClr val="000090"/>
              </a:buClr>
              <a:buFont typeface="Wingdings" charset="2"/>
              <a:buChar char="Ø"/>
            </a:pPr>
            <a:r>
              <a:rPr lang="de-DE" sz="2000" dirty="0" smtClean="0"/>
              <a:t>Im Falle schwerer Krisen: Deckelung der Produktion (Art. 219b)</a:t>
            </a:r>
          </a:p>
          <a:p>
            <a:pPr marL="800100" lvl="1" indent="-342900">
              <a:buClr>
                <a:srgbClr val="000090"/>
              </a:buClr>
              <a:buFont typeface="Wingdings" charset="2"/>
              <a:buChar char="Ø"/>
            </a:pPr>
            <a:r>
              <a:rPr lang="de-DE" sz="2000" dirty="0" smtClean="0"/>
              <a:t>Obligatorische Mengenreduzierung wurde mit sehr knapper Mehrheit nicht angenommen (321 + / 333 - / 37 Enthaltungen)</a:t>
            </a:r>
          </a:p>
          <a:p>
            <a:endParaRPr lang="de-DE" sz="2000" dirty="0"/>
          </a:p>
          <a:p>
            <a:endParaRPr lang="de-DE" sz="2000" dirty="0"/>
          </a:p>
          <a:p>
            <a:pPr marL="342900" indent="-342900">
              <a:buFont typeface="Arial"/>
              <a:buChar char="•"/>
            </a:pPr>
            <a:r>
              <a:rPr lang="de-DE" sz="2000" b="1" dirty="0" smtClean="0">
                <a:solidFill>
                  <a:srgbClr val="230094"/>
                </a:solidFill>
              </a:rPr>
              <a:t>Derzeit</a:t>
            </a:r>
            <a:r>
              <a:rPr lang="de-DE" sz="2000" b="1" dirty="0">
                <a:solidFill>
                  <a:srgbClr val="230094"/>
                </a:solidFill>
              </a:rPr>
              <a:t>: </a:t>
            </a:r>
            <a:endParaRPr lang="de-DE" sz="2000" b="1" dirty="0" smtClean="0">
              <a:solidFill>
                <a:srgbClr val="230094"/>
              </a:solidFill>
            </a:endParaRPr>
          </a:p>
          <a:p>
            <a:r>
              <a:rPr lang="de-DE" sz="2000" dirty="0"/>
              <a:t> </a:t>
            </a:r>
            <a:r>
              <a:rPr lang="de-DE" sz="2000" dirty="0" smtClean="0"/>
              <a:t>     Trilogverhandlungen </a:t>
            </a:r>
            <a:r>
              <a:rPr lang="de-DE" sz="2000" dirty="0"/>
              <a:t>zwischen </a:t>
            </a:r>
            <a:r>
              <a:rPr lang="de-DE" sz="2000" dirty="0" smtClean="0"/>
              <a:t>EU-Parlament </a:t>
            </a:r>
            <a:r>
              <a:rPr lang="de-DE" sz="2000" dirty="0"/>
              <a:t>und </a:t>
            </a:r>
            <a:r>
              <a:rPr lang="de-DE" sz="2000" dirty="0" smtClean="0"/>
              <a:t>Rat.</a:t>
            </a:r>
            <a:endParaRPr lang="de-DE" sz="2000" dirty="0"/>
          </a:p>
          <a:p>
            <a:endParaRPr lang="de-DE" sz="2000" dirty="0">
              <a:solidFill>
                <a:srgbClr val="FF0000"/>
              </a:solidFill>
            </a:endParaRPr>
          </a:p>
          <a:p>
            <a:pPr>
              <a:buClr>
                <a:srgbClr val="230094"/>
              </a:buClr>
            </a:pPr>
            <a:endParaRPr lang="de-DE" sz="2000" dirty="0" smtClean="0"/>
          </a:p>
          <a:p>
            <a:r>
              <a:rPr lang="de-DE" sz="2400" dirty="0" smtClean="0"/>
              <a:t>  </a:t>
            </a:r>
            <a:endParaRPr lang="de-DE" sz="2400" dirty="0"/>
          </a:p>
        </p:txBody>
      </p:sp>
    </p:spTree>
    <p:extLst>
      <p:ext uri="{BB962C8B-B14F-4D97-AF65-F5344CB8AC3E}">
        <p14:creationId xmlns:p14="http://schemas.microsoft.com/office/powerpoint/2010/main" val="375930485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635001" y="103190"/>
            <a:ext cx="8183401"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Die Gemeinsame Marktorganisation der GAP-Reform</a:t>
            </a:r>
            <a:endParaRPr lang="de-CH" sz="2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659773"/>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0" name="Rechteck 9"/>
          <p:cNvSpPr/>
          <p:nvPr/>
        </p:nvSpPr>
        <p:spPr>
          <a:xfrm>
            <a:off x="635000" y="2343150"/>
            <a:ext cx="495300" cy="27525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ZoneTexte 8"/>
          <p:cNvSpPr txBox="1"/>
          <p:nvPr/>
        </p:nvSpPr>
        <p:spPr>
          <a:xfrm>
            <a:off x="401016" y="1238292"/>
            <a:ext cx="8170702" cy="4401205"/>
          </a:xfrm>
          <a:prstGeom prst="rect">
            <a:avLst/>
          </a:prstGeom>
          <a:noFill/>
        </p:spPr>
        <p:txBody>
          <a:bodyPr wrap="square" rtlCol="0">
            <a:spAutoFit/>
          </a:bodyPr>
          <a:lstStyle/>
          <a:p>
            <a:r>
              <a:rPr lang="de-DE" sz="2400" b="1" dirty="0" smtClean="0">
                <a:solidFill>
                  <a:srgbClr val="230094"/>
                </a:solidFill>
              </a:rPr>
              <a:t>Art. 219a</a:t>
            </a:r>
          </a:p>
          <a:p>
            <a:r>
              <a:rPr lang="de-DE" sz="2400" b="1" dirty="0" smtClean="0">
                <a:solidFill>
                  <a:srgbClr val="230094"/>
                </a:solidFill>
              </a:rPr>
              <a:t>Freiwilliger Lieferverzicht</a:t>
            </a:r>
            <a:r>
              <a:rPr lang="de-DE" sz="2000" dirty="0" smtClean="0"/>
              <a:t> </a:t>
            </a:r>
            <a:r>
              <a:rPr lang="de-DE" sz="2400" b="1" dirty="0" smtClean="0"/>
              <a:t>(Mengenreduktionsprogramm)</a:t>
            </a:r>
          </a:p>
          <a:p>
            <a:r>
              <a:rPr lang="de-DE" sz="2400" b="1" dirty="0" smtClean="0"/>
              <a:t> </a:t>
            </a:r>
            <a:endParaRPr lang="de-DE" sz="2000" b="1" dirty="0" smtClean="0"/>
          </a:p>
          <a:p>
            <a:r>
              <a:rPr lang="de-DE" sz="2400" dirty="0" smtClean="0"/>
              <a:t>= wichtiges Instrument in GAP-Reform, denn:</a:t>
            </a:r>
          </a:p>
          <a:p>
            <a:endParaRPr lang="de-DE" sz="2400" dirty="0" smtClean="0"/>
          </a:p>
          <a:p>
            <a:endParaRPr lang="de-DE" sz="2400" dirty="0"/>
          </a:p>
          <a:p>
            <a:pPr marL="342900" indent="-342900">
              <a:buFont typeface="Arial"/>
              <a:buChar char="•"/>
            </a:pPr>
            <a:r>
              <a:rPr lang="de-DE" sz="2400" dirty="0" smtClean="0"/>
              <a:t>Produktionsmengen werden in Krisenzeiten angepasst</a:t>
            </a:r>
          </a:p>
          <a:p>
            <a:pPr marL="342900" indent="-342900">
              <a:buFont typeface="Arial"/>
              <a:buChar char="•"/>
            </a:pPr>
            <a:r>
              <a:rPr lang="de-DE" sz="2400" dirty="0" smtClean="0"/>
              <a:t>Schädliche Überschüsse werden nicht produziert</a:t>
            </a:r>
          </a:p>
          <a:p>
            <a:pPr marL="342900" indent="-342900">
              <a:buFont typeface="Arial"/>
              <a:buChar char="•"/>
            </a:pPr>
            <a:r>
              <a:rPr lang="de-DE" sz="2400" dirty="0" smtClean="0"/>
              <a:t>Schnelle Preiserholung</a:t>
            </a:r>
          </a:p>
          <a:p>
            <a:pPr>
              <a:buClr>
                <a:srgbClr val="230094"/>
              </a:buClr>
            </a:pPr>
            <a:endParaRPr lang="de-DE" sz="2000" dirty="0" smtClean="0"/>
          </a:p>
          <a:p>
            <a:pPr marL="342900" indent="-342900">
              <a:buClr>
                <a:srgbClr val="230094"/>
              </a:buClr>
              <a:buFont typeface="Arial"/>
              <a:buChar char="•"/>
            </a:pPr>
            <a:endParaRPr lang="de-DE" sz="2000" dirty="0" smtClean="0"/>
          </a:p>
          <a:p>
            <a:r>
              <a:rPr lang="de-DE" sz="2400" dirty="0" smtClean="0"/>
              <a:t>  </a:t>
            </a:r>
            <a:endParaRPr lang="de-DE" sz="2400" dirty="0"/>
          </a:p>
        </p:txBody>
      </p:sp>
    </p:spTree>
    <p:extLst>
      <p:ext uri="{BB962C8B-B14F-4D97-AF65-F5344CB8AC3E}">
        <p14:creationId xmlns:p14="http://schemas.microsoft.com/office/powerpoint/2010/main" val="404495599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635001" y="103190"/>
            <a:ext cx="8183401"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Die Gemeinsame Marktorganisation der GAP-Reform</a:t>
            </a:r>
            <a:endParaRPr lang="de-CH" sz="2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659773"/>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0" name="Rechteck 9"/>
          <p:cNvSpPr/>
          <p:nvPr/>
        </p:nvSpPr>
        <p:spPr>
          <a:xfrm>
            <a:off x="635000" y="2343150"/>
            <a:ext cx="495300" cy="27525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ZoneTexte 8"/>
          <p:cNvSpPr txBox="1"/>
          <p:nvPr/>
        </p:nvSpPr>
        <p:spPr>
          <a:xfrm>
            <a:off x="118698" y="872743"/>
            <a:ext cx="8926524" cy="4185762"/>
          </a:xfrm>
          <a:prstGeom prst="rect">
            <a:avLst/>
          </a:prstGeom>
          <a:noFill/>
        </p:spPr>
        <p:txBody>
          <a:bodyPr wrap="square" rtlCol="0">
            <a:spAutoFit/>
          </a:bodyPr>
          <a:lstStyle/>
          <a:p>
            <a:r>
              <a:rPr lang="de-DE" b="1" dirty="0" smtClean="0">
                <a:solidFill>
                  <a:srgbClr val="230094"/>
                </a:solidFill>
              </a:rPr>
              <a:t>Wie funktioniert ein freiwilliger Lieferverzicht</a:t>
            </a:r>
            <a:r>
              <a:rPr lang="de-DE" sz="1600" dirty="0" smtClean="0"/>
              <a:t> </a:t>
            </a:r>
            <a:r>
              <a:rPr lang="de-DE" b="1" dirty="0" smtClean="0"/>
              <a:t>(Mengenreduktionsprogramm)?</a:t>
            </a:r>
            <a:endParaRPr lang="de-DE" sz="1600" b="1" dirty="0" smtClean="0"/>
          </a:p>
          <a:p>
            <a:endParaRPr lang="de-DE" sz="1600" b="1" i="1" dirty="0"/>
          </a:p>
          <a:p>
            <a:pPr>
              <a:buClr>
                <a:srgbClr val="230094"/>
              </a:buClr>
            </a:pPr>
            <a:r>
              <a:rPr lang="de-DE" dirty="0"/>
              <a:t>Für einen bestimmten Zeitraum erhalten die </a:t>
            </a:r>
            <a:r>
              <a:rPr lang="de-DE" dirty="0" smtClean="0"/>
              <a:t>Milcherzeuger in der EU </a:t>
            </a:r>
            <a:r>
              <a:rPr lang="de-DE" dirty="0"/>
              <a:t>die Möglichkeit, ihre </a:t>
            </a:r>
            <a:r>
              <a:rPr lang="de-DE" dirty="0" smtClean="0"/>
              <a:t>Produktion freiwillig um wenige Prozente gegen den Vorjahreszeitraum zu reduzieren.</a:t>
            </a:r>
          </a:p>
          <a:p>
            <a:pPr>
              <a:buClr>
                <a:srgbClr val="230094"/>
              </a:buClr>
            </a:pPr>
            <a:endParaRPr lang="de-DE" dirty="0"/>
          </a:p>
          <a:p>
            <a:pPr>
              <a:buClr>
                <a:srgbClr val="230094"/>
              </a:buClr>
            </a:pPr>
            <a:r>
              <a:rPr lang="de-DE" dirty="0" smtClean="0"/>
              <a:t>Erzeuger, die am Programm teilnehmen, erhalten pro Liter nicht produzierter Milch, eine Entschädigung. </a:t>
            </a:r>
          </a:p>
          <a:p>
            <a:pPr>
              <a:buClr>
                <a:srgbClr val="230094"/>
              </a:buClr>
            </a:pPr>
            <a:endParaRPr lang="de-DE" sz="1600" dirty="0"/>
          </a:p>
          <a:p>
            <a:pPr>
              <a:buClr>
                <a:srgbClr val="230094"/>
              </a:buClr>
            </a:pPr>
            <a:r>
              <a:rPr lang="de-DE" b="1" dirty="0" smtClean="0">
                <a:solidFill>
                  <a:srgbClr val="230094"/>
                </a:solidFill>
              </a:rPr>
              <a:t>Wichtig:</a:t>
            </a:r>
            <a:endParaRPr lang="de-DE" dirty="0" smtClean="0"/>
          </a:p>
          <a:p>
            <a:pPr marL="342900" indent="-342900">
              <a:buClr>
                <a:srgbClr val="230094"/>
              </a:buClr>
              <a:buFont typeface="Arial"/>
              <a:buChar char="•"/>
            </a:pPr>
            <a:r>
              <a:rPr lang="de-DE" dirty="0" smtClean="0"/>
              <a:t>Der </a:t>
            </a:r>
            <a:r>
              <a:rPr lang="de-DE" b="1" dirty="0" smtClean="0">
                <a:solidFill>
                  <a:srgbClr val="230094"/>
                </a:solidFill>
              </a:rPr>
              <a:t>Bonusbetrag</a:t>
            </a:r>
            <a:r>
              <a:rPr lang="de-DE" dirty="0" smtClean="0">
                <a:solidFill>
                  <a:srgbClr val="000000"/>
                </a:solidFill>
              </a:rPr>
              <a:t>/Liter nicht produzierter Milch muss </a:t>
            </a:r>
            <a:r>
              <a:rPr lang="de-DE" b="1" dirty="0" smtClean="0">
                <a:solidFill>
                  <a:srgbClr val="230094"/>
                </a:solidFill>
              </a:rPr>
              <a:t>ausreichend hoch </a:t>
            </a:r>
            <a:r>
              <a:rPr lang="de-DE" dirty="0" smtClean="0">
                <a:solidFill>
                  <a:srgbClr val="000000"/>
                </a:solidFill>
              </a:rPr>
              <a:t>sein</a:t>
            </a:r>
            <a:r>
              <a:rPr lang="de-DE" dirty="0" smtClean="0"/>
              <a:t>, damit </a:t>
            </a:r>
            <a:r>
              <a:rPr lang="de-DE" dirty="0"/>
              <a:t>auch ausreichend Milcherzeuger an dem Programm </a:t>
            </a:r>
            <a:r>
              <a:rPr lang="de-DE" dirty="0" smtClean="0"/>
              <a:t>teilnehmen.</a:t>
            </a:r>
          </a:p>
          <a:p>
            <a:pPr>
              <a:buClr>
                <a:srgbClr val="230094"/>
              </a:buClr>
            </a:pPr>
            <a:endParaRPr lang="de-DE" dirty="0" smtClean="0"/>
          </a:p>
          <a:p>
            <a:pPr marL="800100" lvl="1" indent="-342900">
              <a:buClr>
                <a:srgbClr val="230094"/>
              </a:buClr>
              <a:buFont typeface="Wingdings" charset="2"/>
              <a:buChar char="Ø"/>
            </a:pPr>
            <a:r>
              <a:rPr lang="de-DE" i="1" dirty="0" smtClean="0"/>
              <a:t>2016/17 hat Frankreich zusätzlich zu den von der EU gezahlten 14 Cent weitere 10 Cent pro Kilogramm nicht produzierter Milch gezahlt. Der Endbetrag der Bonuszahlung betrug damit 24 Cent für max. 5% Mengenreduzierung.</a:t>
            </a:r>
            <a:endParaRPr lang="de-DE" i="1" dirty="0"/>
          </a:p>
        </p:txBody>
      </p:sp>
    </p:spTree>
    <p:extLst>
      <p:ext uri="{BB962C8B-B14F-4D97-AF65-F5344CB8AC3E}">
        <p14:creationId xmlns:p14="http://schemas.microsoft.com/office/powerpoint/2010/main" val="69568772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18697" y="3274767"/>
            <a:ext cx="6588225" cy="484748"/>
          </a:xfrm>
          <a:prstGeom prst="rect">
            <a:avLst/>
          </a:prstGeom>
          <a:solidFill>
            <a:schemeClr val="bg1"/>
          </a:solidFill>
        </p:spPr>
        <p:txBody>
          <a:bodyPr wrap="square" rtlCol="0">
            <a:spAutoFit/>
          </a:bodyPr>
          <a:lstStyle/>
          <a:p>
            <a:pPr marL="342900" indent="-342900">
              <a:lnSpc>
                <a:spcPct val="150000"/>
              </a:lnSpc>
              <a:spcBef>
                <a:spcPts val="600"/>
              </a:spcBef>
              <a:spcAft>
                <a:spcPts val="600"/>
              </a:spcAft>
              <a:buFont typeface="Arial"/>
              <a:buChar char="•"/>
            </a:pPr>
            <a:endParaRPr lang="de-CH" b="1" dirty="0" smtClean="0">
              <a:solidFill>
                <a:schemeClr val="tx1"/>
              </a:solidFill>
              <a:latin typeface="Arial"/>
              <a:cs typeface="Arial"/>
            </a:endParaRPr>
          </a:p>
        </p:txBody>
      </p:sp>
      <p:sp>
        <p:nvSpPr>
          <p:cNvPr id="8" name="Rectangle 11"/>
          <p:cNvSpPr txBox="1">
            <a:spLocks noChangeArrowheads="1"/>
          </p:cNvSpPr>
          <p:nvPr/>
        </p:nvSpPr>
        <p:spPr>
          <a:xfrm>
            <a:off x="635001" y="103190"/>
            <a:ext cx="8183401" cy="593843"/>
          </a:xfrm>
          <a:prstGeom prst="rect">
            <a:avLst/>
          </a:prstGeom>
        </p:spPr>
        <p:txBody>
          <a:bodyPr/>
          <a:lstStyle>
            <a:lvl1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mj-lt"/>
                <a:ea typeface="+mj-ea"/>
                <a:cs typeface="+mj-cs"/>
              </a:defRPr>
            </a:lvl1pPr>
            <a:lvl2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2pPr>
            <a:lvl3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3pPr>
            <a:lvl4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4pPr>
            <a:lvl5pPr algn="ctr" defTabSz="449263" rtl="0" eaLnBrk="0" fontAlgn="base" hangingPunct="0">
              <a:lnSpc>
                <a:spcPct val="96000"/>
              </a:lnSpc>
              <a:spcBef>
                <a:spcPct val="0"/>
              </a:spcBef>
              <a:spcAft>
                <a:spcPct val="0"/>
              </a:spcAft>
              <a:buClr>
                <a:srgbClr val="000000"/>
              </a:buClr>
              <a:buSzPct val="100000"/>
              <a:buFont typeface="Calibri" charset="0"/>
              <a:defRPr sz="4400">
                <a:solidFill>
                  <a:srgbClr val="000000"/>
                </a:solidFill>
                <a:latin typeface="Calibri" pitchFamily="-106" charset="0"/>
                <a:ea typeface="ＭＳ Ｐゴシック" pitchFamily="-106" charset="-128"/>
                <a:cs typeface="ＭＳ Ｐゴシック" pitchFamily="-106" charset="-128"/>
              </a:defRPr>
            </a:lvl5pPr>
            <a:lvl6pPr marL="4572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6pPr>
            <a:lvl7pPr marL="9144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7pPr>
            <a:lvl8pPr marL="13716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8pPr>
            <a:lvl9pPr marL="1828800" algn="ctr" defTabSz="449263" rtl="0" eaLnBrk="0" fontAlgn="base" hangingPunct="0">
              <a:lnSpc>
                <a:spcPct val="96000"/>
              </a:lnSpc>
              <a:spcBef>
                <a:spcPct val="0"/>
              </a:spcBef>
              <a:spcAft>
                <a:spcPct val="0"/>
              </a:spcAft>
              <a:buClr>
                <a:srgbClr val="000000"/>
              </a:buClr>
              <a:buSzPct val="100000"/>
              <a:buFont typeface="Calibri" pitchFamily="-106" charset="0"/>
              <a:defRPr sz="4400">
                <a:solidFill>
                  <a:srgbClr val="000000"/>
                </a:solidFill>
                <a:latin typeface="Calibri" pitchFamily="-106" charset="0"/>
                <a:ea typeface="ＭＳ Ｐゴシック" pitchFamily="-106" charset="-128"/>
                <a:cs typeface="ＭＳ Ｐゴシック" pitchFamily="-106" charset="-128"/>
              </a:defRPr>
            </a:lvl9pPr>
          </a:lstStyle>
          <a:p>
            <a:pPr algn="l">
              <a:tabLst>
                <a:tab pos="1797050" algn="l"/>
              </a:tabLst>
            </a:pPr>
            <a:r>
              <a:rPr lang="de-CH" sz="2800" b="1" dirty="0" smtClean="0">
                <a:solidFill>
                  <a:srgbClr val="1E3C99"/>
                </a:solidFill>
                <a:latin typeface="+mn-lt"/>
                <a:ea typeface="ＭＳ Ｐゴシック" charset="0"/>
                <a:cs typeface="Arial"/>
              </a:rPr>
              <a:t>Die Gemeinsame Marktorganisation der GAP-Reform</a:t>
            </a:r>
            <a:endParaRPr lang="de-CH" sz="2800" b="1" dirty="0">
              <a:solidFill>
                <a:srgbClr val="1E3C99"/>
              </a:solidFill>
              <a:latin typeface="+mn-lt"/>
              <a:ea typeface="ＭＳ Ｐゴシック" charset="0"/>
              <a:cs typeface="Arial"/>
            </a:endParaRPr>
          </a:p>
        </p:txBody>
      </p:sp>
      <p:sp>
        <p:nvSpPr>
          <p:cNvPr id="6" name="Rectangle 2"/>
          <p:cNvSpPr>
            <a:spLocks noChangeArrowheads="1"/>
          </p:cNvSpPr>
          <p:nvPr/>
        </p:nvSpPr>
        <p:spPr bwMode="auto">
          <a:xfrm>
            <a:off x="0" y="659773"/>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0" name="Rechteck 9"/>
          <p:cNvSpPr/>
          <p:nvPr/>
        </p:nvSpPr>
        <p:spPr>
          <a:xfrm>
            <a:off x="635000" y="2343150"/>
            <a:ext cx="495300" cy="275250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9" name="ZoneTexte 8"/>
          <p:cNvSpPr txBox="1"/>
          <p:nvPr/>
        </p:nvSpPr>
        <p:spPr>
          <a:xfrm>
            <a:off x="118697" y="885195"/>
            <a:ext cx="8884191" cy="4339650"/>
          </a:xfrm>
          <a:prstGeom prst="rect">
            <a:avLst/>
          </a:prstGeom>
          <a:noFill/>
        </p:spPr>
        <p:txBody>
          <a:bodyPr wrap="square" rtlCol="0">
            <a:spAutoFit/>
          </a:bodyPr>
          <a:lstStyle/>
          <a:p>
            <a:r>
              <a:rPr lang="de-DE" sz="2400" b="1" dirty="0" smtClean="0">
                <a:solidFill>
                  <a:srgbClr val="230094"/>
                </a:solidFill>
              </a:rPr>
              <a:t>Wie funktioniert ein freiwilliger Lieferverzicht</a:t>
            </a:r>
            <a:r>
              <a:rPr lang="de-DE" sz="2000" dirty="0" smtClean="0"/>
              <a:t> </a:t>
            </a:r>
            <a:r>
              <a:rPr lang="de-DE" sz="2400" b="1" dirty="0" smtClean="0"/>
              <a:t>(Mengenreduktionsprogramm)?</a:t>
            </a:r>
            <a:endParaRPr lang="de-DE" sz="2000" b="1" dirty="0" smtClean="0"/>
          </a:p>
          <a:p>
            <a:endParaRPr lang="de-DE" sz="2200" b="1" i="1" dirty="0" smtClean="0"/>
          </a:p>
          <a:p>
            <a:r>
              <a:rPr lang="de-DE" sz="2200" b="1" i="1" dirty="0" smtClean="0"/>
              <a:t>Im Falle sehr schwerer Krisen</a:t>
            </a:r>
          </a:p>
          <a:p>
            <a:endParaRPr lang="de-DE" sz="2200" b="1" i="1" dirty="0"/>
          </a:p>
          <a:p>
            <a:pPr marL="342900" indent="-342900">
              <a:buFont typeface="Arial"/>
              <a:buChar char="•"/>
            </a:pPr>
            <a:r>
              <a:rPr lang="de-DE" sz="2000" b="1" dirty="0">
                <a:solidFill>
                  <a:srgbClr val="230094"/>
                </a:solidFill>
              </a:rPr>
              <a:t>Deckelung</a:t>
            </a:r>
            <a:r>
              <a:rPr lang="de-DE" sz="2000" dirty="0"/>
              <a:t> für die Erzeuger, die nicht am Mengenreduktionsprogramm teilnehmen. </a:t>
            </a:r>
          </a:p>
          <a:p>
            <a:pPr marL="800100" lvl="1" indent="-342900">
              <a:buFont typeface="Wingdings" charset="2"/>
              <a:buChar char="Ø"/>
            </a:pPr>
            <a:r>
              <a:rPr lang="de-DE" sz="2000" dirty="0"/>
              <a:t>Das bedeutet, dass für diejenigen, die während der Reduktionsphase ihre Produktion erhöhen, eine Strafabgabe eingeführt werden sollte</a:t>
            </a:r>
            <a:r>
              <a:rPr lang="de-DE" sz="2000" dirty="0" smtClean="0"/>
              <a:t>.</a:t>
            </a:r>
            <a:br>
              <a:rPr lang="de-DE" sz="2000" dirty="0" smtClean="0"/>
            </a:br>
            <a:endParaRPr lang="fr-FR" sz="2000" dirty="0"/>
          </a:p>
          <a:p>
            <a:pPr lvl="2"/>
            <a:r>
              <a:rPr lang="de-DE" sz="2000" b="1" dirty="0" smtClean="0">
                <a:solidFill>
                  <a:srgbClr val="230094"/>
                </a:solidFill>
              </a:rPr>
              <a:t>Denn </a:t>
            </a:r>
            <a:r>
              <a:rPr lang="de-DE" sz="2000" b="1" dirty="0">
                <a:solidFill>
                  <a:srgbClr val="230094"/>
                </a:solidFill>
              </a:rPr>
              <a:t>ohne Deckelung werden die positiven Effekte einer freiwilligen Mengenreduzierung nicht so stark greifen können. </a:t>
            </a:r>
            <a:endParaRPr lang="fr-FR" sz="2000" b="1" dirty="0">
              <a:solidFill>
                <a:srgbClr val="230094"/>
              </a:solidFill>
            </a:endParaRPr>
          </a:p>
          <a:p>
            <a:endParaRPr lang="de-DE" sz="2200" b="1" i="1" dirty="0"/>
          </a:p>
        </p:txBody>
      </p:sp>
    </p:spTree>
    <p:extLst>
      <p:ext uri="{BB962C8B-B14F-4D97-AF65-F5344CB8AC3E}">
        <p14:creationId xmlns:p14="http://schemas.microsoft.com/office/powerpoint/2010/main" val="103152878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type="body" idx="4294967295"/>
          </p:nvPr>
        </p:nvSpPr>
        <p:spPr>
          <a:xfrm>
            <a:off x="180528" y="1425222"/>
            <a:ext cx="8783960" cy="3661832"/>
          </a:xfrm>
        </p:spPr>
        <p:txBody>
          <a:bodyPr>
            <a:normAutofit/>
          </a:bodyPr>
          <a:lstStyle/>
          <a:p>
            <a:pPr marL="914400" lvl="1" indent="-457200">
              <a:lnSpc>
                <a:spcPct val="150000"/>
              </a:lnSpc>
              <a:buFont typeface="+mj-lt"/>
              <a:buAutoNum type="arabicPeriod"/>
              <a:defRPr/>
            </a:pPr>
            <a:r>
              <a:rPr lang="de-DE" sz="2400" i="1" dirty="0" smtClean="0">
                <a:cs typeface="Arial"/>
              </a:rPr>
              <a:t>Öffentliche Intervention</a:t>
            </a:r>
          </a:p>
          <a:p>
            <a:pPr marL="914400" lvl="1" indent="-457200">
              <a:lnSpc>
                <a:spcPct val="150000"/>
              </a:lnSpc>
              <a:buFont typeface="+mj-lt"/>
              <a:buAutoNum type="arabicPeriod"/>
              <a:defRPr/>
            </a:pPr>
            <a:r>
              <a:rPr lang="de-DE" sz="2400" i="1" dirty="0" smtClean="0">
                <a:cs typeface="Arial"/>
              </a:rPr>
              <a:t>Private Lagerhaltung</a:t>
            </a:r>
          </a:p>
          <a:p>
            <a:pPr marL="914400" lvl="1" indent="-457200">
              <a:lnSpc>
                <a:spcPct val="150000"/>
              </a:lnSpc>
              <a:buFont typeface="+mj-lt"/>
              <a:buAutoNum type="arabicPeriod"/>
              <a:defRPr/>
            </a:pPr>
            <a:r>
              <a:rPr lang="de-DE" sz="2400" i="1" dirty="0" smtClean="0">
                <a:cs typeface="Arial"/>
              </a:rPr>
              <a:t>Beihilfen</a:t>
            </a:r>
            <a:endParaRPr lang="de-DE" sz="2400" i="1" dirty="0">
              <a:cs typeface="Arial"/>
            </a:endParaRPr>
          </a:p>
          <a:p>
            <a:pPr marL="914400" lvl="1" indent="-457200">
              <a:lnSpc>
                <a:spcPct val="150000"/>
              </a:lnSpc>
              <a:buFont typeface="+mj-lt"/>
              <a:buAutoNum type="arabicPeriod"/>
              <a:defRPr/>
            </a:pPr>
            <a:r>
              <a:rPr lang="de-DE" sz="2400" i="1" dirty="0" smtClean="0">
                <a:cs typeface="Arial"/>
              </a:rPr>
              <a:t>Bündelungsmöglichkeiten</a:t>
            </a:r>
            <a:endParaRPr lang="de-DE" sz="2400" i="1" dirty="0">
              <a:cs typeface="Arial"/>
            </a:endParaRPr>
          </a:p>
          <a:p>
            <a:pPr marL="914400" lvl="1" indent="-457200">
              <a:lnSpc>
                <a:spcPct val="150000"/>
              </a:lnSpc>
              <a:buFont typeface="+mj-lt"/>
              <a:buAutoNum type="arabicPeriod"/>
              <a:defRPr/>
            </a:pPr>
            <a:r>
              <a:rPr lang="de-DE" sz="2400" i="1" dirty="0" smtClean="0">
                <a:cs typeface="Arial"/>
              </a:rPr>
              <a:t>Freiwillige Mengenreduzierung</a:t>
            </a:r>
          </a:p>
        </p:txBody>
      </p:sp>
      <p:sp>
        <p:nvSpPr>
          <p:cNvPr id="3074" name="Rectangle 2"/>
          <p:cNvSpPr>
            <a:spLocks noChangeArrowheads="1"/>
          </p:cNvSpPr>
          <p:nvPr/>
        </p:nvSpPr>
        <p:spPr bwMode="auto">
          <a:xfrm>
            <a:off x="508" y="1005576"/>
            <a:ext cx="9144000" cy="34529"/>
          </a:xfrm>
          <a:prstGeom prst="rect">
            <a:avLst/>
          </a:prstGeom>
          <a:gradFill rotWithShape="0">
            <a:gsLst>
              <a:gs pos="0">
                <a:srgbClr val="9BC1FF"/>
              </a:gs>
              <a:gs pos="100000">
                <a:srgbClr val="3F80CD"/>
              </a:gs>
            </a:gsLst>
            <a:lin ang="5400000" scaled="1"/>
          </a:gradFill>
          <a:ln w="9360">
            <a:solidFill>
              <a:srgbClr val="4A7EBB"/>
            </a:solidFill>
            <a:miter lim="800000"/>
            <a:headEnd/>
            <a:tailEnd/>
          </a:ln>
          <a:effectLst/>
        </p:spPr>
        <p:txBody>
          <a:bodyPr wrap="none" anchor="ctr"/>
          <a:lstStyle/>
          <a:p>
            <a:pPr>
              <a:lnSpc>
                <a:spcPct val="96000"/>
              </a:lnSpc>
              <a:buClr>
                <a:srgbClr val="000000"/>
              </a:buClr>
              <a:buSzPct val="100000"/>
              <a:buFont typeface="Arial" pitchFamily="-106" charset="0"/>
              <a:buNone/>
              <a:defRPr/>
            </a:pPr>
            <a:endParaRPr lang="de-DE">
              <a:latin typeface="Arial" pitchFamily="-106" charset="0"/>
              <a:ea typeface="+mn-ea"/>
              <a:cs typeface="+mn-cs"/>
            </a:endParaRPr>
          </a:p>
        </p:txBody>
      </p:sp>
      <p:sp>
        <p:nvSpPr>
          <p:cNvPr id="15364" name="Rectangle 11"/>
          <p:cNvSpPr txBox="1">
            <a:spLocks noChangeArrowheads="1"/>
          </p:cNvSpPr>
          <p:nvPr/>
        </p:nvSpPr>
        <p:spPr bwMode="auto">
          <a:xfrm>
            <a:off x="178352" y="-13764"/>
            <a:ext cx="8786137"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eaLnBrk="0" hangingPunct="0">
              <a:defRPr sz="2400">
                <a:solidFill>
                  <a:schemeClr val="bg1"/>
                </a:solidFill>
                <a:latin typeface="Arial" charset="0"/>
                <a:ea typeface="ＭＳ Ｐゴシック" charset="0"/>
                <a:cs typeface="ＭＳ Ｐゴシック" charset="0"/>
              </a:defRPr>
            </a:lvl1pPr>
            <a:lvl2pPr marL="742950" indent="-285750" eaLnBrk="0" hangingPunct="0">
              <a:defRPr sz="2400">
                <a:solidFill>
                  <a:schemeClr val="bg1"/>
                </a:solidFill>
                <a:latin typeface="Arial" charset="0"/>
                <a:ea typeface="ＭＳ Ｐゴシック" charset="0"/>
              </a:defRPr>
            </a:lvl2pPr>
            <a:lvl3pPr marL="1143000" indent="-228600" eaLnBrk="0" hangingPunct="0">
              <a:defRPr sz="2400">
                <a:solidFill>
                  <a:schemeClr val="bg1"/>
                </a:solidFill>
                <a:latin typeface="Arial" charset="0"/>
                <a:ea typeface="ＭＳ Ｐゴシック" charset="0"/>
              </a:defRPr>
            </a:lvl3pPr>
            <a:lvl4pPr marL="1600200" indent="-228600" eaLnBrk="0" hangingPunct="0">
              <a:defRPr sz="2400">
                <a:solidFill>
                  <a:schemeClr val="bg1"/>
                </a:solidFill>
                <a:latin typeface="Arial" charset="0"/>
                <a:ea typeface="ＭＳ Ｐゴシック" charset="0"/>
              </a:defRPr>
            </a:lvl4pPr>
            <a:lvl5pPr marL="2057400" indent="-228600" eaLnBrk="0" hangingPunct="0">
              <a:defRPr sz="2400">
                <a:solidFill>
                  <a:schemeClr val="bg1"/>
                </a:solidFill>
                <a:latin typeface="Arial" charset="0"/>
                <a:ea typeface="ＭＳ Ｐゴシック" charset="0"/>
              </a:defRPr>
            </a:lvl5pPr>
            <a:lvl6pPr marL="2514600" indent="-228600" defTabSz="449263" eaLnBrk="0" fontAlgn="base" hangingPunct="0">
              <a:spcBef>
                <a:spcPct val="0"/>
              </a:spcBef>
              <a:spcAft>
                <a:spcPct val="0"/>
              </a:spcAft>
              <a:defRPr sz="2400">
                <a:solidFill>
                  <a:schemeClr val="bg1"/>
                </a:solidFill>
                <a:latin typeface="Arial" charset="0"/>
                <a:ea typeface="ＭＳ Ｐゴシック" charset="0"/>
              </a:defRPr>
            </a:lvl6pPr>
            <a:lvl7pPr marL="2971800" indent="-228600" defTabSz="449263" eaLnBrk="0" fontAlgn="base" hangingPunct="0">
              <a:spcBef>
                <a:spcPct val="0"/>
              </a:spcBef>
              <a:spcAft>
                <a:spcPct val="0"/>
              </a:spcAft>
              <a:defRPr sz="2400">
                <a:solidFill>
                  <a:schemeClr val="bg1"/>
                </a:solidFill>
                <a:latin typeface="Arial" charset="0"/>
                <a:ea typeface="ＭＳ Ｐゴシック" charset="0"/>
              </a:defRPr>
            </a:lvl7pPr>
            <a:lvl8pPr marL="3429000" indent="-228600" defTabSz="449263" eaLnBrk="0" fontAlgn="base" hangingPunct="0">
              <a:spcBef>
                <a:spcPct val="0"/>
              </a:spcBef>
              <a:spcAft>
                <a:spcPct val="0"/>
              </a:spcAft>
              <a:defRPr sz="2400">
                <a:solidFill>
                  <a:schemeClr val="bg1"/>
                </a:solidFill>
                <a:latin typeface="Arial" charset="0"/>
                <a:ea typeface="ＭＳ Ｐゴシック" charset="0"/>
              </a:defRPr>
            </a:lvl8pPr>
            <a:lvl9pPr marL="3886200" indent="-228600" defTabSz="449263" eaLnBrk="0" fontAlgn="base" hangingPunct="0">
              <a:spcBef>
                <a:spcPct val="0"/>
              </a:spcBef>
              <a:spcAft>
                <a:spcPct val="0"/>
              </a:spcAft>
              <a:defRPr sz="2400">
                <a:solidFill>
                  <a:schemeClr val="bg1"/>
                </a:solidFill>
                <a:latin typeface="Arial" charset="0"/>
                <a:ea typeface="ＭＳ Ｐゴシック" charset="0"/>
              </a:defRPr>
            </a:lvl9pPr>
          </a:lstStyle>
          <a:p>
            <a:pPr algn="ctr">
              <a:buClr>
                <a:srgbClr val="000000"/>
              </a:buClr>
              <a:buSzPct val="100000"/>
              <a:buFont typeface="Calibri" charset="0"/>
              <a:buNone/>
            </a:pPr>
            <a:r>
              <a:rPr lang="de-DE" sz="2800" b="1" dirty="0" smtClean="0">
                <a:solidFill>
                  <a:srgbClr val="000090"/>
                </a:solidFill>
              </a:rPr>
              <a:t>Krise 2015/2016: </a:t>
            </a:r>
          </a:p>
          <a:p>
            <a:pPr algn="ctr">
              <a:buClr>
                <a:srgbClr val="000000"/>
              </a:buClr>
              <a:buSzPct val="100000"/>
              <a:buFont typeface="Calibri" charset="0"/>
              <a:buNone/>
            </a:pPr>
            <a:r>
              <a:rPr lang="de-DE" sz="2800" b="1" dirty="0" smtClean="0">
                <a:solidFill>
                  <a:srgbClr val="000090"/>
                </a:solidFill>
              </a:rPr>
              <a:t>Übersicht der Maßnahmen</a:t>
            </a:r>
            <a:endParaRPr lang="de-DE" i="1" dirty="0">
              <a:solidFill>
                <a:srgbClr val="004CD6"/>
              </a:solidFill>
              <a:latin typeface="Arial"/>
              <a:cs typeface="Arial"/>
            </a:endParaRPr>
          </a:p>
        </p:txBody>
      </p:sp>
    </p:spTree>
    <p:extLst>
      <p:ext uri="{BB962C8B-B14F-4D97-AF65-F5344CB8AC3E}">
        <p14:creationId xmlns:p14="http://schemas.microsoft.com/office/powerpoint/2010/main" val="95142725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656</TotalTime>
  <Words>1818</Words>
  <Application>Microsoft Macintosh PowerPoint</Application>
  <PresentationFormat>Présentation à l'écran (16:9)</PresentationFormat>
  <Paragraphs>261</Paragraphs>
  <Slides>36</Slides>
  <Notes>33</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Office-Design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Einkommen in der Landwirtschaft im Vergleich zur Gesamtbevölkerung (EU-28)</vt:lpstr>
      <vt:lpstr>Présentation PowerPoint</vt:lpstr>
      <vt:lpstr>Présentation PowerPoint</vt:lpstr>
      <vt:lpstr>Présentation PowerPoint</vt:lpstr>
      <vt:lpstr>Anzahl milchviehhaltender Betriebe sinkt kontinuierlich</vt:lpstr>
      <vt:lpstr>Außerdem: kaum junge Leute im Landwirtschaftssektor!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EMB Geschäftsstelle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Silvia Däberitz</dc:creator>
  <cp:lastModifiedBy>Vanessa Langer</cp:lastModifiedBy>
  <cp:revision>628</cp:revision>
  <dcterms:created xsi:type="dcterms:W3CDTF">2016-09-20T12:47:03Z</dcterms:created>
  <dcterms:modified xsi:type="dcterms:W3CDTF">2021-01-20T10:15:30Z</dcterms:modified>
</cp:coreProperties>
</file>